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1"/>
    <p:sldMasterId id="2147483707" r:id="rId2"/>
    <p:sldMasterId id="2147483717" r:id="rId3"/>
    <p:sldMasterId id="2147483728" r:id="rId4"/>
  </p:sldMasterIdLst>
  <p:notesMasterIdLst>
    <p:notesMasterId r:id="rId29"/>
  </p:notesMasterIdLst>
  <p:handoutMasterIdLst>
    <p:handoutMasterId r:id="rId30"/>
  </p:handoutMasterIdLst>
  <p:sldIdLst>
    <p:sldId id="298" r:id="rId5"/>
    <p:sldId id="333" r:id="rId6"/>
    <p:sldId id="325" r:id="rId7"/>
    <p:sldId id="303" r:id="rId8"/>
    <p:sldId id="315" r:id="rId9"/>
    <p:sldId id="275" r:id="rId10"/>
    <p:sldId id="276" r:id="rId11"/>
    <p:sldId id="278" r:id="rId12"/>
    <p:sldId id="317" r:id="rId13"/>
    <p:sldId id="304" r:id="rId14"/>
    <p:sldId id="305" r:id="rId15"/>
    <p:sldId id="306" r:id="rId16"/>
    <p:sldId id="307" r:id="rId17"/>
    <p:sldId id="308" r:id="rId18"/>
    <p:sldId id="318" r:id="rId19"/>
    <p:sldId id="282" r:id="rId20"/>
    <p:sldId id="319" r:id="rId21"/>
    <p:sldId id="280" r:id="rId22"/>
    <p:sldId id="283" r:id="rId23"/>
    <p:sldId id="284" r:id="rId24"/>
    <p:sldId id="320" r:id="rId25"/>
    <p:sldId id="299" r:id="rId26"/>
    <p:sldId id="311" r:id="rId27"/>
    <p:sldId id="331" r:id="rId28"/>
  </p:sldIdLst>
  <p:sldSz cx="9144000" cy="6858000" type="screen4x3"/>
  <p:notesSz cx="7315200" cy="96012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551"/>
    <a:srgbClr val="FAE96C"/>
    <a:srgbClr val="EF7D00"/>
    <a:srgbClr val="193157"/>
    <a:srgbClr val="99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74485" autoAdjust="0"/>
  </p:normalViewPr>
  <p:slideViewPr>
    <p:cSldViewPr snapToGrid="0">
      <p:cViewPr>
        <p:scale>
          <a:sx n="70" d="100"/>
          <a:sy n="70" d="100"/>
        </p:scale>
        <p:origin x="-2922" y="-444"/>
      </p:cViewPr>
      <p:guideLst>
        <p:guide orient="horz" pos="3677"/>
        <p:guide orient="horz" pos="1404"/>
        <p:guide orient="horz" pos="1006"/>
        <p:guide pos="2899"/>
        <p:guide pos="289"/>
        <p:guide pos="54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A50FCD9-3ABB-4045-8365-F52528207E48}" type="datetimeFigureOut">
              <a:rPr lang="en-US" smtClean="0"/>
              <a:t>12/17/2019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B906681-D9EC-694D-BC25-87E799FA9667}" type="slidenum">
              <a:rPr lang="en-US" smtClean="0"/>
              <a:t>‹#›</a:t>
            </a:fld>
            <a:endParaRPr lang="en-US" dirty="0"/>
          </a:p>
        </p:txBody>
      </p:sp>
    </p:spTree>
    <p:extLst>
      <p:ext uri="{BB962C8B-B14F-4D97-AF65-F5344CB8AC3E}">
        <p14:creationId xmlns:p14="http://schemas.microsoft.com/office/powerpoint/2010/main" val="322404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DD5C95-11EA-854F-80AC-61FD9EC9ED2F}" type="datetimeFigureOut">
              <a:rPr lang="en-US" smtClean="0"/>
              <a:t>12/17/2019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CB6A5B-367B-C147-91D3-5B042ECB13CF}" type="slidenum">
              <a:rPr lang="en-US" smtClean="0"/>
              <a:t>‹#›</a:t>
            </a:fld>
            <a:endParaRPr lang="en-US" dirty="0"/>
          </a:p>
        </p:txBody>
      </p:sp>
    </p:spTree>
    <p:extLst>
      <p:ext uri="{BB962C8B-B14F-4D97-AF65-F5344CB8AC3E}">
        <p14:creationId xmlns:p14="http://schemas.microsoft.com/office/powerpoint/2010/main" val="31551530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How to Communicate with the RGA.</a:t>
            </a:r>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1</a:t>
            </a:fld>
            <a:endParaRPr lang="en-US" dirty="0"/>
          </a:p>
        </p:txBody>
      </p:sp>
    </p:spTree>
    <p:extLst>
      <p:ext uri="{BB962C8B-B14F-4D97-AF65-F5344CB8AC3E}">
        <p14:creationId xmlns:p14="http://schemas.microsoft.com/office/powerpoint/2010/main" val="89005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connecting myRGA to a network, you need to ask yourself two questions. Upon which type of network will myRGA be installed and is more than one myRGA going to be set up at this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the first question, the type of network</a:t>
            </a:r>
            <a:r>
              <a:rPr lang="en-US" baseline="0" dirty="0" smtClean="0"/>
              <a:t> needs to be identified. For example will the RGA be installed with a direct wired Ethernet connection to the PC or will the RGA be connected to the same local network that the PC is 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the second question, identifying whether or not one or more RGA is to be installed is pertinent information as it will affect IP address assignments, and each RGA needs a unique static IP address to communicate. It can also have potential network design and setup implications.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explore a few different setup scenarios in the next few slides.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9CB6A5B-367B-C147-91D3-5B042ECB13CF}" type="slidenum">
              <a:rPr lang="en-US" smtClean="0"/>
              <a:t>10</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we are looking at two different methods of a direct connection between one RGA to one PC. This can be achieved</a:t>
            </a:r>
            <a:r>
              <a:rPr lang="en-US" sz="1200" kern="1200" baseline="0" dirty="0" smtClean="0">
                <a:solidFill>
                  <a:schemeClr val="tx1"/>
                </a:solidFill>
                <a:effectLst/>
                <a:latin typeface="+mn-lt"/>
                <a:ea typeface="+mn-ea"/>
                <a:cs typeface="+mn-cs"/>
              </a:rPr>
              <a:t> by connecting a myRGA to an Ethernet switch, and then to the PC.</a:t>
            </a:r>
          </a:p>
          <a:p>
            <a:r>
              <a:rPr lang="en-US" sz="1200" kern="1200" baseline="0" dirty="0" smtClean="0">
                <a:solidFill>
                  <a:schemeClr val="tx1"/>
                </a:solidFill>
                <a:effectLst/>
                <a:latin typeface="+mn-lt"/>
                <a:ea typeface="+mn-ea"/>
                <a:cs typeface="+mn-cs"/>
              </a:rPr>
              <a:t>Another way to connect myRGA, is to connect directly to a PC’s Ethernet port.</a:t>
            </a:r>
            <a:endParaRPr lang="en-US" sz="1200" dirty="0" smtClean="0"/>
          </a:p>
          <a:p>
            <a:r>
              <a:rPr lang="en-US" sz="1200" kern="1200" dirty="0" smtClean="0">
                <a:solidFill>
                  <a:schemeClr val="tx1"/>
                </a:solidFill>
                <a:effectLst/>
                <a:latin typeface="+mn-lt"/>
                <a:ea typeface="+mn-ea"/>
                <a:cs typeface="+mn-cs"/>
              </a:rPr>
              <a:t>When connecting one myRGA to one computer, the RGA and the computer must have compatible network prefixes and be on the same subnet. This is true for both direct connections and for connections through an Ethernet switch.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CB6A5B-367B-C147-91D3-5B042ECB13CF}" type="slidenum">
              <a:rPr lang="en-US" smtClean="0"/>
              <a:t>11</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diagram here shows connecting a single RGA to an existing local</a:t>
            </a:r>
            <a:r>
              <a:rPr lang="en-US" sz="1200" baseline="0" dirty="0" smtClean="0"/>
              <a:t> network. myRGA is connected to an Ethernet switch that is also connected to a local network. myRGA should now be available on PCs connected to the same local network.</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When connecting a single RGA to an existing local network, the default IP address for myRGA may not be compatible with the existing network.</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can cause conflicts because they attempt to set the IP addresses of the network devices to which they are connected. This can lead to loss of connection. Therefore,</a:t>
            </a:r>
            <a:r>
              <a:rPr lang="en-US" baseline="0" dirty="0" smtClean="0"/>
              <a:t> </a:t>
            </a:r>
            <a:r>
              <a:rPr lang="en-US" dirty="0" smtClean="0"/>
              <a:t>it </a:t>
            </a:r>
            <a:r>
              <a:rPr lang="en-US" baseline="0" dirty="0" smtClean="0"/>
              <a:t>is recommended to use an Ethernet switch rather than a wireless router (as illustrated in the diagram).</a:t>
            </a:r>
            <a:endParaRPr lang="en-US" dirty="0" smtClean="0"/>
          </a:p>
          <a:p>
            <a:endParaRPr lang="en-US" baseline="0" dirty="0" smtClean="0"/>
          </a:p>
          <a:p>
            <a:r>
              <a:rPr lang="en-US" baseline="0" dirty="0" smtClean="0"/>
              <a:t>The RGA may need to have its IP address changed to be compatible with the existing local network. We have already discussed one method of changing the IP address of the RGA, an additional method will be covered later in this module.</a:t>
            </a:r>
          </a:p>
        </p:txBody>
      </p:sp>
      <p:sp>
        <p:nvSpPr>
          <p:cNvPr id="4" name="Slide Number Placeholder 3"/>
          <p:cNvSpPr>
            <a:spLocks noGrp="1"/>
          </p:cNvSpPr>
          <p:nvPr>
            <p:ph type="sldNum" sz="quarter" idx="10"/>
          </p:nvPr>
        </p:nvSpPr>
        <p:spPr/>
        <p:txBody>
          <a:bodyPr/>
          <a:lstStyle/>
          <a:p>
            <a:fld id="{09CB6A5B-367B-C147-91D3-5B042ECB13CF}" type="slidenum">
              <a:rPr lang="en-US" smtClean="0"/>
              <a:t>12</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Connecting multiple RGAs to one computer is very similar to connecting one RGA to one computer. When connecting multiple RGAs</a:t>
            </a:r>
            <a:r>
              <a:rPr lang="en-US" sz="1200" kern="1200" baseline="0" dirty="0" smtClean="0">
                <a:solidFill>
                  <a:schemeClr val="tx1"/>
                </a:solidFill>
                <a:effectLst/>
                <a:latin typeface="+mn-lt"/>
                <a:ea typeface="+mn-ea"/>
                <a:cs typeface="+mn-cs"/>
              </a:rPr>
              <a:t> while using</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 PC with one Ethernet port, you begin by connecting all myRGA units to an Ethernet switch, then connect myRGA to the PC.</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Or, if you are using a PC with multiple Ethernet ports, you can connect multiple myRGA units, to the PC as long as the PC has enough Ethernet ports to support all of the connections.</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r>
              <a:rPr lang="en-US" dirty="0" smtClean="0"/>
              <a:t>When connecting multiple myRGAs to a single computer, the PC and the RGAs must have compatible network prefixes and must be on the same subnet.</a:t>
            </a:r>
          </a:p>
          <a:p>
            <a:pPr marL="0" indent="0">
              <a:buNone/>
            </a:pPr>
            <a:endParaRPr lang="en-US" baseline="0" dirty="0" smtClean="0"/>
          </a:p>
          <a:p>
            <a:pPr marL="0" indent="0">
              <a:buNone/>
            </a:pPr>
            <a:r>
              <a:rPr lang="en-US" baseline="0" dirty="0" smtClean="0"/>
              <a:t>Note that each RGA needs to have a unique IP address, or a network conflict will occur and communication will not be possible.</a:t>
            </a:r>
          </a:p>
        </p:txBody>
      </p:sp>
      <p:sp>
        <p:nvSpPr>
          <p:cNvPr id="4" name="Slide Number Placeholder 3"/>
          <p:cNvSpPr>
            <a:spLocks noGrp="1"/>
          </p:cNvSpPr>
          <p:nvPr>
            <p:ph type="sldNum" sz="quarter" idx="10"/>
          </p:nvPr>
        </p:nvSpPr>
        <p:spPr/>
        <p:txBody>
          <a:bodyPr/>
          <a:lstStyle/>
          <a:p>
            <a:fld id="{09CB6A5B-367B-C147-91D3-5B042ECB13CF}" type="slidenum">
              <a:rPr lang="en-US" smtClean="0"/>
              <a:t>13</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Connecting multiple myRGAs to a local network is very similar to connecting a single RGA to an existing local network. First</a:t>
            </a:r>
            <a:r>
              <a:rPr lang="en-US" sz="1200" kern="1200" baseline="0" dirty="0" smtClean="0">
                <a:solidFill>
                  <a:schemeClr val="tx1"/>
                </a:solidFill>
                <a:effectLst/>
                <a:latin typeface="+mn-lt"/>
                <a:ea typeface="+mn-ea"/>
                <a:cs typeface="+mn-cs"/>
              </a:rPr>
              <a:t> myRGA units are connected to an Ethernet switch that is also connected to the local network. </a:t>
            </a:r>
            <a:r>
              <a:rPr lang="en-US" sz="1200" baseline="0" dirty="0" smtClean="0"/>
              <a:t>myRGA units should now be available on PCs connected to the same local network.</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RGAs may need to have their IP address changed to be compatible with the existing local network. We will address how to change the PC’s IP address, as well as, how to change the RGA’s IP address later in the chapter.</a:t>
            </a:r>
          </a:p>
          <a:p>
            <a:pPr marL="0" indent="0">
              <a:buNone/>
            </a:pPr>
            <a:endParaRPr lang="en-US" baseline="0" dirty="0" smtClean="0"/>
          </a:p>
          <a:p>
            <a:pPr marL="0" indent="0">
              <a:buNone/>
            </a:pPr>
            <a:r>
              <a:rPr lang="en-US" baseline="0" dirty="0" smtClean="0"/>
              <a:t>Note that each RGA needs to have a unique IP address, or else a network conflict will occur and communication will not be possible.</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9CB6A5B-367B-C147-91D3-5B042ECB13CF}" type="slidenum">
              <a:rPr lang="en-US" smtClean="0"/>
              <a:t>14</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solidFill>
                  <a:prstClr val="black"/>
                </a:solidFill>
                <a:latin typeface="Arial" panose="020B0604020202020204" pitchFamily="34" charset="0"/>
              </a:rPr>
              <a:pPr algn="r" eaLnBrk="1" hangingPunct="1"/>
              <a:t>15</a:t>
            </a:fld>
            <a:endParaRPr lang="en-US" altLang="en-US" sz="1400" dirty="0">
              <a:solidFill>
                <a:prstClr val="black"/>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Section 3:  </a:t>
            </a:r>
            <a:r>
              <a:rPr lang="en-US" sz="1200" kern="1200" dirty="0" smtClean="0">
                <a:solidFill>
                  <a:schemeClr val="tx1"/>
                </a:solidFill>
                <a:latin typeface="+mn-lt"/>
                <a:ea typeface="+mn-ea"/>
                <a:cs typeface="+mn-cs"/>
              </a:rPr>
              <a:t>Changing the RGA’s IP address </a:t>
            </a:r>
          </a:p>
          <a:p>
            <a:pPr eaLnBrk="1" hangingPunct="1"/>
            <a:endParaRPr lang="en-US" altLang="en-US" dirty="0" smtClean="0">
              <a:solidFill>
                <a:srgbClr val="4D4D4D"/>
              </a:solidFill>
            </a:endParaRPr>
          </a:p>
        </p:txBody>
      </p:sp>
    </p:spTree>
    <p:extLst>
      <p:ext uri="{BB962C8B-B14F-4D97-AF65-F5344CB8AC3E}">
        <p14:creationId xmlns:p14="http://schemas.microsoft.com/office/powerpoint/2010/main" val="190847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a:t>
            </a:r>
            <a:r>
              <a:rPr lang="en-US" baseline="0" dirty="0" smtClean="0"/>
              <a:t> tool that can be used to change the IP address of the RGA is called the onboard web server, which is included with every myRGA system. It can be used as a basic standalone RGA control option. It allows for basic data collection and the ability to save data. It can also serve as a diagnostic tool which provides specific information about the RGA, including firmware versions and other information.</a:t>
            </a:r>
          </a:p>
        </p:txBody>
      </p:sp>
      <p:sp>
        <p:nvSpPr>
          <p:cNvPr id="4" name="Slide Number Placeholder 3"/>
          <p:cNvSpPr>
            <a:spLocks noGrp="1"/>
          </p:cNvSpPr>
          <p:nvPr>
            <p:ph type="sldNum" sz="quarter" idx="10"/>
          </p:nvPr>
        </p:nvSpPr>
        <p:spPr/>
        <p:txBody>
          <a:bodyPr/>
          <a:lstStyle/>
          <a:p>
            <a:fld id="{09CB6A5B-367B-C147-91D3-5B042ECB13CF}" type="slidenum">
              <a:rPr lang="en-US" smtClean="0"/>
              <a:t>16</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solidFill>
                  <a:prstClr val="black"/>
                </a:solidFill>
                <a:latin typeface="Arial" panose="020B0604020202020204" pitchFamily="34" charset="0"/>
              </a:rPr>
              <a:pPr algn="r" eaLnBrk="1" hangingPunct="1"/>
              <a:t>17</a:t>
            </a:fld>
            <a:endParaRPr lang="en-US" altLang="en-US" sz="1400" dirty="0">
              <a:solidFill>
                <a:prstClr val="black"/>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Section 4:  </a:t>
            </a:r>
            <a:r>
              <a:rPr lang="en-US" sz="1200" dirty="0" smtClean="0">
                <a:solidFill>
                  <a:prstClr val="black"/>
                </a:solidFill>
                <a:latin typeface="Arial"/>
              </a:rPr>
              <a:t>Changing the PC’s IP address </a:t>
            </a:r>
          </a:p>
          <a:p>
            <a:pPr eaLnBrk="1" hangingPunct="1"/>
            <a:endParaRPr lang="en-US" altLang="en-US" dirty="0" smtClean="0">
              <a:solidFill>
                <a:srgbClr val="4D4D4D"/>
              </a:solidFill>
            </a:endParaRPr>
          </a:p>
        </p:txBody>
      </p:sp>
    </p:spTree>
    <p:extLst>
      <p:ext uri="{BB962C8B-B14F-4D97-AF65-F5344CB8AC3E}">
        <p14:creationId xmlns:p14="http://schemas.microsoft.com/office/powerpoint/2010/main" val="1908472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 some cases, the PC’s IP address may need to be changed to allow for proper communication, in addition to or instead of changing the RGA’s</a:t>
            </a:r>
            <a:r>
              <a:rPr lang="en-US" baseline="0" dirty="0" smtClean="0"/>
              <a:t> IP address.</a:t>
            </a:r>
            <a:endParaRPr lang="en-US" dirty="0" smtClean="0"/>
          </a:p>
          <a:p>
            <a:endParaRPr lang="en-US" dirty="0" smtClean="0"/>
          </a:p>
          <a:p>
            <a:r>
              <a:rPr lang="en-US" dirty="0" smtClean="0"/>
              <a:t>Changin</a:t>
            </a:r>
            <a:r>
              <a:rPr lang="en-US" baseline="0" dirty="0" smtClean="0"/>
              <a:t>g your PC’s IP address is very similar across different Windows software versions, the screenshots shown here are from Windows 7.</a:t>
            </a:r>
          </a:p>
          <a:p>
            <a:endParaRPr lang="en-US" baseline="0" dirty="0" smtClean="0"/>
          </a:p>
          <a:p>
            <a:pPr marL="0" indent="0">
              <a:buNone/>
            </a:pPr>
            <a:r>
              <a:rPr lang="en-US" baseline="0" dirty="0" smtClean="0"/>
              <a:t>First, access the control panel.</a:t>
            </a:r>
          </a:p>
          <a:p>
            <a:pPr marL="0" indent="0">
              <a:buNone/>
            </a:pPr>
            <a:r>
              <a:rPr lang="en-US" baseline="0" dirty="0" smtClean="0"/>
              <a:t>Second, navigate to the Network and Internet section of the control panel.</a:t>
            </a:r>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18</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smtClean="0"/>
              <a:t>Next, choose change adapter settings.</a:t>
            </a:r>
          </a:p>
          <a:p>
            <a:r>
              <a:rPr lang="en-US" baseline="0" dirty="0" smtClean="0"/>
              <a:t>Then, right click the local area connection, also known as the wired connection, and select properties.</a:t>
            </a:r>
          </a:p>
        </p:txBody>
      </p:sp>
      <p:sp>
        <p:nvSpPr>
          <p:cNvPr id="4" name="Slide Number Placeholder 3"/>
          <p:cNvSpPr>
            <a:spLocks noGrp="1"/>
          </p:cNvSpPr>
          <p:nvPr>
            <p:ph type="sldNum" sz="quarter" idx="10"/>
          </p:nvPr>
        </p:nvSpPr>
        <p:spPr/>
        <p:txBody>
          <a:bodyPr/>
          <a:lstStyle/>
          <a:p>
            <a:fld id="{09CB6A5B-367B-C147-91D3-5B042ECB13CF}" type="slidenum">
              <a:rPr lang="en-US" smtClean="0"/>
              <a:t>19</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training module is to develop your expertise with LINXON myRGA.</a:t>
            </a:r>
          </a:p>
          <a:p>
            <a:r>
              <a:rPr lang="en-US" dirty="0" smtClean="0"/>
              <a:t>Understanding how myRGAs are connected to, and communicate with, computer systems is important for understanding how to meet customer needs.</a:t>
            </a:r>
          </a:p>
        </p:txBody>
      </p:sp>
      <p:sp>
        <p:nvSpPr>
          <p:cNvPr id="4" name="Slide Number Placeholder 3"/>
          <p:cNvSpPr>
            <a:spLocks noGrp="1"/>
          </p:cNvSpPr>
          <p:nvPr>
            <p:ph type="sldNum" sz="quarter" idx="10"/>
          </p:nvPr>
        </p:nvSpPr>
        <p:spPr/>
        <p:txBody>
          <a:bodyPr/>
          <a:lstStyle/>
          <a:p>
            <a:fld id="{98090427-0ADB-4886-A834-AD54AF9C651F}" type="slidenum">
              <a:rPr lang="en-US" smtClean="0"/>
              <a:t>2</a:t>
            </a:fld>
            <a:endParaRPr lang="en-US" dirty="0"/>
          </a:p>
        </p:txBody>
      </p:sp>
    </p:spTree>
    <p:extLst>
      <p:ext uri="{BB962C8B-B14F-4D97-AF65-F5344CB8AC3E}">
        <p14:creationId xmlns:p14="http://schemas.microsoft.com/office/powerpoint/2010/main" val="8662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600" dirty="0" smtClean="0"/>
              <a:t>Next,</a:t>
            </a:r>
            <a:r>
              <a:rPr lang="en-US" sz="1600" baseline="0" dirty="0" smtClean="0"/>
              <a:t> c</a:t>
            </a:r>
            <a:r>
              <a:rPr lang="en-US" sz="1600" dirty="0" smtClean="0"/>
              <a:t>hoose the IPv4 option and select properties. Recall earlier it was mentioned that myRGAs</a:t>
            </a:r>
            <a:r>
              <a:rPr lang="en-US" sz="1600" baseline="0" dirty="0" smtClean="0"/>
              <a:t> </a:t>
            </a:r>
            <a:r>
              <a:rPr lang="en-US" sz="1600" dirty="0" smtClean="0"/>
              <a:t>utilize IPv4 IP addresses.</a:t>
            </a:r>
          </a:p>
          <a:p>
            <a:r>
              <a:rPr lang="en-US" sz="1600" dirty="0" smtClean="0"/>
              <a:t> </a:t>
            </a:r>
          </a:p>
          <a:p>
            <a:r>
              <a:rPr lang="en-US" sz="1600" dirty="0" smtClean="0"/>
              <a:t>Then,</a:t>
            </a:r>
            <a:r>
              <a:rPr lang="en-US" sz="1600" baseline="0" dirty="0" smtClean="0"/>
              <a:t> </a:t>
            </a:r>
            <a:r>
              <a:rPr lang="en-US" sz="1400" kern="1200" baseline="0" dirty="0" smtClean="0">
                <a:solidFill>
                  <a:schemeClr val="tx1"/>
                </a:solidFill>
                <a:effectLst/>
                <a:latin typeface="+mn-lt"/>
                <a:ea typeface="+mn-ea"/>
                <a:cs typeface="+mn-cs"/>
              </a:rPr>
              <a:t>c</a:t>
            </a:r>
            <a:r>
              <a:rPr lang="en-US" sz="1400" kern="1200" dirty="0" smtClean="0">
                <a:solidFill>
                  <a:schemeClr val="tx1"/>
                </a:solidFill>
                <a:effectLst/>
                <a:latin typeface="+mn-lt"/>
                <a:ea typeface="+mn-ea"/>
                <a:cs typeface="+mn-cs"/>
              </a:rPr>
              <a:t>hoose the “Use the following IP address:” option and enter an IP Address and subnet mask that will allow the PC and RGA to be connected based on subnetworking which we already covered.</a:t>
            </a:r>
            <a:endParaRPr lang="en-US" sz="1400" baseline="0" dirty="0" smtClean="0"/>
          </a:p>
        </p:txBody>
      </p:sp>
      <p:sp>
        <p:nvSpPr>
          <p:cNvPr id="4" name="Slide Number Placeholder 3"/>
          <p:cNvSpPr>
            <a:spLocks noGrp="1"/>
          </p:cNvSpPr>
          <p:nvPr>
            <p:ph type="sldNum" sz="quarter" idx="10"/>
          </p:nvPr>
        </p:nvSpPr>
        <p:spPr/>
        <p:txBody>
          <a:bodyPr/>
          <a:lstStyle/>
          <a:p>
            <a:fld id="{09CB6A5B-367B-C147-91D3-5B042ECB13CF}" type="slidenum">
              <a:rPr lang="en-US" smtClean="0"/>
              <a:t>20</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solidFill>
                  <a:prstClr val="black"/>
                </a:solidFill>
                <a:latin typeface="Arial" panose="020B0604020202020204" pitchFamily="34" charset="0"/>
              </a:rPr>
              <a:pPr algn="r" eaLnBrk="1" hangingPunct="1"/>
              <a:t>21</a:t>
            </a:fld>
            <a:endParaRPr lang="en-US" altLang="en-US" sz="1400" dirty="0">
              <a:solidFill>
                <a:prstClr val="black"/>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r>
              <a:rPr lang="en-US" altLang="en-US" dirty="0" smtClean="0"/>
              <a:t>Section 5:  </a:t>
            </a:r>
            <a:r>
              <a:rPr lang="en-US" sz="1200" dirty="0" smtClean="0">
                <a:solidFill>
                  <a:prstClr val="black"/>
                </a:solidFill>
                <a:latin typeface="Arial"/>
              </a:rPr>
              <a:t>Network Troubleshooting</a:t>
            </a:r>
            <a:endParaRPr lang="en-US" sz="1200" dirty="0">
              <a:solidFill>
                <a:prstClr val="black"/>
              </a:solidFill>
              <a:latin typeface="Arial"/>
            </a:endParaRPr>
          </a:p>
        </p:txBody>
      </p:sp>
    </p:spTree>
    <p:extLst>
      <p:ext uri="{BB962C8B-B14F-4D97-AF65-F5344CB8AC3E}">
        <p14:creationId xmlns:p14="http://schemas.microsoft.com/office/powerpoint/2010/main" val="190847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smtClean="0"/>
              <a:t>The first step of network troubleshooting should always start with pinging the RGA’s IP address to establish that the network properties of the RGA and the PC are compatible. The second step is to try connecting to the onboard web server. Sometimes Windows and/or security settings can block the onboard web server from connecting. </a:t>
            </a:r>
            <a:endParaRPr lang="en-US" dirty="0" smtClean="0"/>
          </a:p>
        </p:txBody>
      </p:sp>
      <p:sp>
        <p:nvSpPr>
          <p:cNvPr id="4" name="Slide Number Placeholder 3"/>
          <p:cNvSpPr>
            <a:spLocks noGrp="1"/>
          </p:cNvSpPr>
          <p:nvPr>
            <p:ph type="sldNum" sz="quarter" idx="10"/>
          </p:nvPr>
        </p:nvSpPr>
        <p:spPr/>
        <p:txBody>
          <a:bodyPr/>
          <a:lstStyle/>
          <a:p>
            <a:fld id="{09CB6A5B-367B-C147-91D3-5B042ECB13CF}" type="slidenum">
              <a:rPr lang="en-US" smtClean="0"/>
              <a:t>22</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Now that you have completed this module you should be able to:</a:t>
            </a:r>
          </a:p>
          <a:p>
            <a:pPr marL="0" indent="0">
              <a:buNone/>
            </a:pPr>
            <a:endParaRPr lang="en-US" dirty="0" smtClean="0"/>
          </a:p>
          <a:p>
            <a:r>
              <a:rPr lang="en-US" dirty="0" smtClean="0"/>
              <a:t>Identify IP address and subnetwork structure</a:t>
            </a:r>
          </a:p>
          <a:p>
            <a:r>
              <a:rPr lang="en-US" dirty="0" smtClean="0"/>
              <a:t>Change a PC’s IP address</a:t>
            </a:r>
          </a:p>
          <a:p>
            <a:r>
              <a:rPr lang="en-US" dirty="0" smtClean="0"/>
              <a:t>Identify the myRGA default IP address</a:t>
            </a:r>
          </a:p>
          <a:p>
            <a:r>
              <a:rPr lang="en-US" dirty="0" smtClean="0"/>
              <a:t>Change the myRGA IP address</a:t>
            </a:r>
          </a:p>
        </p:txBody>
      </p:sp>
      <p:sp>
        <p:nvSpPr>
          <p:cNvPr id="4" name="Slide Number Placeholder 3"/>
          <p:cNvSpPr>
            <a:spLocks noGrp="1"/>
          </p:cNvSpPr>
          <p:nvPr>
            <p:ph type="sldNum" sz="quarter" idx="10"/>
          </p:nvPr>
        </p:nvSpPr>
        <p:spPr/>
        <p:txBody>
          <a:bodyPr/>
          <a:lstStyle/>
          <a:p>
            <a:fld id="{09CB6A5B-367B-C147-91D3-5B042ECB13CF}" type="slidenum">
              <a:rPr lang="en-US" smtClean="0"/>
              <a:t>23</a:t>
            </a:fld>
            <a:endParaRPr lang="en-US" dirty="0"/>
          </a:p>
        </p:txBody>
      </p:sp>
    </p:spTree>
    <p:extLst>
      <p:ext uri="{BB962C8B-B14F-4D97-AF65-F5344CB8AC3E}">
        <p14:creationId xmlns:p14="http://schemas.microsoft.com/office/powerpoint/2010/main" val="115984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p>
          <a:p>
            <a:r>
              <a:rPr lang="en-US" dirty="0" smtClean="0"/>
              <a:t>You have completed the How to Communicate with the RGA module.</a:t>
            </a:r>
          </a:p>
          <a:p>
            <a:r>
              <a:rPr lang="en-US" dirty="0" smtClean="0"/>
              <a:t>You may come back and review the content of this module at any time.</a:t>
            </a:r>
          </a:p>
          <a:p>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24</a:t>
            </a:fld>
            <a:endParaRPr lang="en-US" dirty="0"/>
          </a:p>
        </p:txBody>
      </p:sp>
    </p:spTree>
    <p:extLst>
      <p:ext uri="{BB962C8B-B14F-4D97-AF65-F5344CB8AC3E}">
        <p14:creationId xmlns:p14="http://schemas.microsoft.com/office/powerpoint/2010/main" val="88005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cover the following objectives:</a:t>
            </a:r>
          </a:p>
          <a:p>
            <a:endParaRPr lang="en-US" dirty="0" smtClean="0"/>
          </a:p>
          <a:p>
            <a:r>
              <a:rPr lang="en-US" dirty="0" smtClean="0"/>
              <a:t>Identify IP address and subnetwork structure</a:t>
            </a:r>
          </a:p>
          <a:p>
            <a:r>
              <a:rPr lang="en-US" dirty="0" smtClean="0"/>
              <a:t>Change a PCs IP address</a:t>
            </a:r>
          </a:p>
          <a:p>
            <a:r>
              <a:rPr lang="en-US" dirty="0" smtClean="0"/>
              <a:t>Identify myRGA’s default IP address</a:t>
            </a:r>
          </a:p>
          <a:p>
            <a:r>
              <a:rPr lang="en-US" dirty="0" smtClean="0"/>
              <a:t>Change myRGA’s IP Address</a:t>
            </a:r>
          </a:p>
        </p:txBody>
      </p:sp>
      <p:sp>
        <p:nvSpPr>
          <p:cNvPr id="4" name="Slide Number Placeholder 3"/>
          <p:cNvSpPr>
            <a:spLocks noGrp="1"/>
          </p:cNvSpPr>
          <p:nvPr>
            <p:ph type="sldNum" sz="quarter" idx="10"/>
          </p:nvPr>
        </p:nvSpPr>
        <p:spPr/>
        <p:txBody>
          <a:bodyPr/>
          <a:lstStyle/>
          <a:p>
            <a:fld id="{09CB6A5B-367B-C147-91D3-5B042ECB13CF}" type="slidenum">
              <a:rPr lang="en-US" smtClean="0"/>
              <a:t>3</a:t>
            </a:fld>
            <a:endParaRPr lang="en-US" dirty="0"/>
          </a:p>
        </p:txBody>
      </p:sp>
    </p:spTree>
    <p:extLst>
      <p:ext uri="{BB962C8B-B14F-4D97-AF65-F5344CB8AC3E}">
        <p14:creationId xmlns:p14="http://schemas.microsoft.com/office/powerpoint/2010/main" val="115984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6 sections in this module:</a:t>
            </a:r>
          </a:p>
          <a:p>
            <a:endParaRPr lang="en-US" sz="1200" kern="1200" dirty="0" smtClean="0">
              <a:solidFill>
                <a:schemeClr val="tx1"/>
              </a:solidFill>
              <a:effectLst/>
              <a:latin typeface="+mn-lt"/>
              <a:ea typeface="+mn-ea"/>
              <a:cs typeface="+mn-cs"/>
            </a:endParaRPr>
          </a:p>
          <a:p>
            <a:r>
              <a:rPr lang="en-US" dirty="0" smtClean="0"/>
              <a:t>Ethernet TCP/IP networking principles</a:t>
            </a:r>
          </a:p>
          <a:p>
            <a:pPr>
              <a:lnSpc>
                <a:spcPct val="250000"/>
              </a:lnSpc>
            </a:pPr>
            <a:r>
              <a:rPr lang="en-US" dirty="0" smtClean="0"/>
              <a:t>Connecting myRGA to a network </a:t>
            </a:r>
          </a:p>
          <a:p>
            <a:pPr>
              <a:lnSpc>
                <a:spcPct val="250000"/>
              </a:lnSpc>
            </a:pPr>
            <a:r>
              <a:rPr lang="en-US" dirty="0" smtClean="0"/>
              <a:t>Changing the RGA’s IP address </a:t>
            </a:r>
          </a:p>
          <a:p>
            <a:pPr>
              <a:lnSpc>
                <a:spcPct val="250000"/>
              </a:lnSpc>
            </a:pPr>
            <a:r>
              <a:rPr lang="en-US" dirty="0" smtClean="0"/>
              <a:t>Changing the PC’s IP address</a:t>
            </a:r>
          </a:p>
          <a:p>
            <a:pPr>
              <a:lnSpc>
                <a:spcPct val="250000"/>
              </a:lnSpc>
            </a:pPr>
            <a:r>
              <a:rPr lang="en-US" dirty="0" smtClean="0"/>
              <a:t>Network</a:t>
            </a:r>
            <a:r>
              <a:rPr lang="en-US" baseline="0" dirty="0" smtClean="0"/>
              <a:t> </a:t>
            </a:r>
            <a:r>
              <a:rPr lang="en-US" dirty="0" smtClean="0"/>
              <a:t>troubleshooting</a:t>
            </a:r>
          </a:p>
        </p:txBody>
      </p:sp>
      <p:sp>
        <p:nvSpPr>
          <p:cNvPr id="4" name="Slide Number Placeholder 3"/>
          <p:cNvSpPr>
            <a:spLocks noGrp="1"/>
          </p:cNvSpPr>
          <p:nvPr>
            <p:ph type="sldNum" sz="quarter" idx="10"/>
          </p:nvPr>
        </p:nvSpPr>
        <p:spPr/>
        <p:txBody>
          <a:bodyPr/>
          <a:lstStyle/>
          <a:p>
            <a:fld id="{20E56836-DF75-41CC-B832-6A1746187DC0}" type="slidenum">
              <a:rPr lang="en-US" smtClean="0"/>
              <a:t>4</a:t>
            </a:fld>
            <a:endParaRPr lang="en-US" dirty="0"/>
          </a:p>
        </p:txBody>
      </p:sp>
    </p:spTree>
    <p:extLst>
      <p:ext uri="{BB962C8B-B14F-4D97-AF65-F5344CB8AC3E}">
        <p14:creationId xmlns:p14="http://schemas.microsoft.com/office/powerpoint/2010/main" val="133788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solidFill>
                  <a:prstClr val="black"/>
                </a:solidFill>
                <a:latin typeface="Arial" panose="020B0604020202020204" pitchFamily="34" charset="0"/>
              </a:rPr>
              <a:pPr algn="r" eaLnBrk="1" hangingPunct="1"/>
              <a:t>5</a:t>
            </a:fld>
            <a:endParaRPr lang="en-US" altLang="en-US" sz="1400" dirty="0">
              <a:solidFill>
                <a:prstClr val="black"/>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Let’s begin with Section 1:  </a:t>
            </a:r>
            <a:r>
              <a:rPr lang="en-US" sz="1200" dirty="0" smtClean="0"/>
              <a:t>Ethernet TCP/IP networking principles</a:t>
            </a:r>
          </a:p>
          <a:p>
            <a:pPr eaLnBrk="1" hangingPunct="1"/>
            <a:endParaRPr lang="en-US" altLang="en-US" dirty="0" smtClean="0">
              <a:solidFill>
                <a:srgbClr val="4D4D4D"/>
              </a:solidFill>
            </a:endParaRPr>
          </a:p>
        </p:txBody>
      </p:sp>
    </p:spTree>
    <p:extLst>
      <p:ext uri="{BB962C8B-B14F-4D97-AF65-F5344CB8AC3E}">
        <p14:creationId xmlns:p14="http://schemas.microsoft.com/office/powerpoint/2010/main" val="190847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r>
              <a:rPr lang="en-US" sz="1300" dirty="0" smtClean="0"/>
              <a:t>myRGA uses </a:t>
            </a:r>
            <a:r>
              <a:rPr lang="en-US" sz="1300" dirty="0"/>
              <a:t>E</a:t>
            </a:r>
            <a:r>
              <a:rPr lang="en-US" sz="1300" dirty="0" smtClean="0"/>
              <a:t>thernet </a:t>
            </a:r>
            <a:r>
              <a:rPr lang="en-US" sz="1300" dirty="0"/>
              <a:t>as its method of communication, </a:t>
            </a:r>
            <a:r>
              <a:rPr lang="en-US" sz="1300" dirty="0" smtClean="0"/>
              <a:t>and as </a:t>
            </a:r>
            <a:r>
              <a:rPr lang="en-US" sz="1300" dirty="0"/>
              <a:t>with any network device this includes an IP address.</a:t>
            </a:r>
          </a:p>
          <a:p>
            <a:pPr defTabSz="483306">
              <a:defRPr/>
            </a:pPr>
            <a:endParaRPr lang="en-US" sz="1300" dirty="0"/>
          </a:p>
          <a:p>
            <a:pPr defTabSz="483306">
              <a:defRPr/>
            </a:pPr>
            <a:r>
              <a:rPr lang="en-US" sz="1300" dirty="0"/>
              <a:t>A Static IP Address is a dedicated specific IP Address for a given network device on a specific </a:t>
            </a:r>
            <a:r>
              <a:rPr lang="en-US" sz="1300" dirty="0" smtClean="0"/>
              <a:t>manually set network. All myRGA’s ship from the </a:t>
            </a:r>
            <a:r>
              <a:rPr lang="en-US" sz="1300" dirty="0"/>
              <a:t>factory with a default IP address. Reserve a block of IP addresses for static use with </a:t>
            </a:r>
            <a:r>
              <a:rPr lang="en-US" sz="1300" dirty="0" smtClean="0"/>
              <a:t>myRGA. </a:t>
            </a:r>
            <a:r>
              <a:rPr lang="en-US" sz="1300" dirty="0"/>
              <a:t>When installing </a:t>
            </a:r>
            <a:r>
              <a:rPr lang="en-US" sz="1300" dirty="0" smtClean="0"/>
              <a:t>myRGA you </a:t>
            </a:r>
            <a:r>
              <a:rPr lang="en-US" sz="1300" dirty="0"/>
              <a:t>should </a:t>
            </a:r>
            <a:r>
              <a:rPr lang="en-US" sz="1300" dirty="0" smtClean="0"/>
              <a:t>request</a:t>
            </a:r>
            <a:r>
              <a:rPr lang="en-US" sz="1300" baseline="0" dirty="0" smtClean="0"/>
              <a:t> assistance from </a:t>
            </a:r>
            <a:r>
              <a:rPr lang="en-US" sz="1300" dirty="0" smtClean="0"/>
              <a:t>your </a:t>
            </a:r>
            <a:r>
              <a:rPr lang="en-US" sz="1300" dirty="0"/>
              <a:t>IT </a:t>
            </a:r>
            <a:r>
              <a:rPr lang="en-US" sz="1300" dirty="0" smtClean="0"/>
              <a:t>department to find available </a:t>
            </a:r>
            <a:r>
              <a:rPr lang="en-US" sz="1300" dirty="0"/>
              <a:t>IP addresses on your network.</a:t>
            </a:r>
          </a:p>
          <a:p>
            <a:pPr defTabSz="483306">
              <a:defRPr/>
            </a:pPr>
            <a:endParaRPr lang="en-US" sz="1300" dirty="0"/>
          </a:p>
          <a:p>
            <a:pPr defTabSz="483306">
              <a:defRPr/>
            </a:pPr>
            <a:r>
              <a:rPr lang="en-US" sz="1300" dirty="0"/>
              <a:t>DHCP (Dynamic Host Communication Protocol) means IP addresses for specific network devices are set automatically by the Host</a:t>
            </a:r>
            <a:r>
              <a:rPr lang="en-US" sz="1300" dirty="0" smtClean="0"/>
              <a:t>, but </a:t>
            </a:r>
            <a:r>
              <a:rPr lang="en-US" sz="1300" dirty="0"/>
              <a:t>this is not </a:t>
            </a:r>
            <a:r>
              <a:rPr lang="en-US" sz="1300" dirty="0" smtClean="0"/>
              <a:t>recommended. This </a:t>
            </a:r>
            <a:r>
              <a:rPr lang="en-US" sz="1300" dirty="0"/>
              <a:t>can lead to a loss of communication if the IP address is changed automatically.</a:t>
            </a:r>
          </a:p>
          <a:p>
            <a:pPr defTabSz="483306">
              <a:defRPr/>
            </a:pPr>
            <a:endParaRPr lang="en-US" sz="1300" dirty="0"/>
          </a:p>
          <a:p>
            <a:r>
              <a:rPr lang="en-US" dirty="0" smtClean="0"/>
              <a:t>myRGAs use IPv4 addresses, these consist of 4 decimal numbers each</a:t>
            </a:r>
            <a:r>
              <a:rPr lang="en-US" baseline="0" dirty="0" smtClean="0"/>
              <a:t> ranging from 0 to 255. For example 192.168.1.100</a:t>
            </a:r>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6</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act</a:t>
            </a:r>
            <a:r>
              <a:rPr lang="en-US" baseline="0" dirty="0" smtClean="0"/>
              <a:t> of splitting an IP network into multiple subnets is referred to as “subnetting”.</a:t>
            </a:r>
          </a:p>
          <a:p>
            <a:endParaRPr lang="en-US" baseline="0" dirty="0" smtClean="0"/>
          </a:p>
          <a:p>
            <a:r>
              <a:rPr lang="en-US" baseline="0" dirty="0" smtClean="0"/>
              <a:t>The IP address as discussed previously is a unique identifier for a network connected device.</a:t>
            </a:r>
          </a:p>
          <a:p>
            <a:endParaRPr lang="en-US" baseline="0" dirty="0" smtClean="0"/>
          </a:p>
          <a:p>
            <a:r>
              <a:rPr lang="en-US" baseline="0" dirty="0" smtClean="0"/>
              <a:t>Defining a subnet mask determines which part of the IP Address is used as the network prefix, as shown in this table.</a:t>
            </a:r>
          </a:p>
          <a:p>
            <a:endParaRPr lang="en-US" baseline="0" dirty="0" smtClean="0"/>
          </a:p>
          <a:p>
            <a:r>
              <a:rPr lang="en-US" baseline="0" dirty="0" smtClean="0"/>
              <a:t>For two network devices to communicate, they must be on the same subnet, they must have matching network prefixes.</a:t>
            </a:r>
          </a:p>
          <a:p>
            <a:endParaRPr lang="en-US" dirty="0" smtClean="0"/>
          </a:p>
          <a:p>
            <a:r>
              <a:rPr lang="en-US" dirty="0" smtClean="0"/>
              <a:t>For the table shown here, we have 2 IP</a:t>
            </a:r>
            <a:r>
              <a:rPr lang="en-US" baseline="0" dirty="0" smtClean="0"/>
              <a:t> addresses, 192.168.1.104 and 192.168.1.105. In example 1, the subnet mask is 255.255.255.0.  This means the network prefix is 192.168.1.0. In example 2, the subnet mask is 255.255.0.0 which means that the network prefix is 192.168.0.0.</a:t>
            </a:r>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7</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myRGA</a:t>
            </a:r>
            <a:r>
              <a:rPr lang="en-US" baseline="0" dirty="0" smtClean="0"/>
              <a:t> </a:t>
            </a:r>
            <a:r>
              <a:rPr lang="en-US" dirty="0" smtClean="0"/>
              <a:t>is shipped from our factory</a:t>
            </a:r>
            <a:r>
              <a:rPr lang="en-US" baseline="0" dirty="0" smtClean="0"/>
              <a:t> with the IP address set to be 192.168.1.100.</a:t>
            </a:r>
          </a:p>
          <a:p>
            <a:endParaRPr lang="en-US" baseline="0" dirty="0" smtClean="0"/>
          </a:p>
          <a:p>
            <a:r>
              <a:rPr lang="en-US" baseline="0" dirty="0" smtClean="0"/>
              <a:t>Therefore, depending on the network situation at the customer’s facility, this may need to be changed to be compatible with their existing network design.</a:t>
            </a:r>
            <a:endParaRPr lang="en-US" dirty="0"/>
          </a:p>
        </p:txBody>
      </p:sp>
      <p:sp>
        <p:nvSpPr>
          <p:cNvPr id="4" name="Slide Number Placeholder 3"/>
          <p:cNvSpPr>
            <a:spLocks noGrp="1"/>
          </p:cNvSpPr>
          <p:nvPr>
            <p:ph type="sldNum" sz="quarter" idx="10"/>
          </p:nvPr>
        </p:nvSpPr>
        <p:spPr/>
        <p:txBody>
          <a:bodyPr/>
          <a:lstStyle/>
          <a:p>
            <a:fld id="{09CB6A5B-367B-C147-91D3-5B042ECB13CF}" type="slidenum">
              <a:rPr lang="en-US" smtClean="0"/>
              <a:t>8</a:t>
            </a:fld>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solidFill>
                  <a:prstClr val="black"/>
                </a:solidFill>
                <a:latin typeface="Arial" panose="020B0604020202020204" pitchFamily="34" charset="0"/>
              </a:rPr>
              <a:pPr algn="r" eaLnBrk="1" hangingPunct="1"/>
              <a:t>9</a:t>
            </a:fld>
            <a:endParaRPr lang="en-US" altLang="en-US" sz="1400" dirty="0">
              <a:solidFill>
                <a:prstClr val="black"/>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Section 2:  </a:t>
            </a:r>
            <a:r>
              <a:rPr lang="en-US" sz="1200" kern="1200" dirty="0" smtClean="0">
                <a:solidFill>
                  <a:schemeClr val="tx1"/>
                </a:solidFill>
                <a:latin typeface="+mn-lt"/>
                <a:ea typeface="+mn-ea"/>
                <a:cs typeface="+mn-cs"/>
              </a:rPr>
              <a:t>Connecting myRGA to a network </a:t>
            </a:r>
          </a:p>
          <a:p>
            <a:pPr eaLnBrk="1" hangingPunct="1"/>
            <a:endParaRPr lang="en-US" altLang="en-US" dirty="0" smtClean="0">
              <a:solidFill>
                <a:srgbClr val="4D4D4D"/>
              </a:solidFill>
            </a:endParaRPr>
          </a:p>
        </p:txBody>
      </p:sp>
    </p:spTree>
    <p:extLst>
      <p:ext uri="{BB962C8B-B14F-4D97-AF65-F5344CB8AC3E}">
        <p14:creationId xmlns:p14="http://schemas.microsoft.com/office/powerpoint/2010/main" val="190847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36379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426910"/>
            <a:ext cx="4038600" cy="2206426"/>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917877"/>
            <a:ext cx="4038600" cy="2061725"/>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6" name="Footer Placeholder 5"/>
          <p:cNvSpPr>
            <a:spLocks noGrp="1"/>
          </p:cNvSpPr>
          <p:nvPr>
            <p:ph type="ftr" sz="quarter" idx="11"/>
          </p:nvPr>
        </p:nvSpPr>
        <p:spPr/>
        <p:txBody>
          <a:bodyPr/>
          <a:lstStyle/>
          <a:p>
            <a:pPr defTabSz="457200"/>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10" name="Picture 9"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12" name="Text Placeholder 3"/>
          <p:cNvSpPr>
            <a:spLocks noGrp="1"/>
          </p:cNvSpPr>
          <p:nvPr>
            <p:ph type="body" sz="half" idx="13"/>
          </p:nvPr>
        </p:nvSpPr>
        <p:spPr>
          <a:xfrm>
            <a:off x="457200" y="1435100"/>
            <a:ext cx="3964737"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55885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2"/>
            </p:custDataLst>
          </p:nvPr>
        </p:nvSpPr>
        <p:spPr>
          <a:xfrm>
            <a:off x="2091212" y="2919063"/>
            <a:ext cx="6595587" cy="598837"/>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custDataLst>
              <p:tags r:id="rId3"/>
            </p:custDataLst>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9" name="Footer Placeholder 3"/>
          <p:cNvSpPr>
            <a:spLocks noGrp="1"/>
          </p:cNvSpPr>
          <p:nvPr>
            <p:ph type="ftr" sz="quarter" idx="11"/>
            <p:custDataLst>
              <p:tags r:id="rId4"/>
            </p:custDataLst>
          </p:nvPr>
        </p:nvSpPr>
        <p:spPr>
          <a:xfrm>
            <a:off x="1395166" y="6403680"/>
            <a:ext cx="6265997" cy="365125"/>
          </a:xfrm>
        </p:spPr>
        <p:txBody>
          <a:bodyPr/>
          <a:lstStyle/>
          <a:p>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Tree>
    <p:custDataLst>
      <p:tags r:id="rId1"/>
    </p:custDataLst>
    <p:extLst>
      <p:ext uri="{BB962C8B-B14F-4D97-AF65-F5344CB8AC3E}">
        <p14:creationId xmlns:p14="http://schemas.microsoft.com/office/powerpoint/2010/main" val="2292292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36379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05231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31294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94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8" name="Rechteck 7"/>
          <p:cNvSpPr/>
          <p:nvPr/>
        </p:nvSpPr>
        <p:spPr>
          <a:xfrm>
            <a:off x="540000" y="3933456"/>
            <a:ext cx="8604000" cy="96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a:stretch>
            <a:fillRect/>
          </a:stretch>
        </p:blipFill>
        <p:spPr>
          <a:xfrm>
            <a:off x="7200000" y="4669860"/>
            <a:ext cx="1473200" cy="1524000"/>
          </a:xfrm>
          <a:prstGeom prst="rect">
            <a:avLst/>
          </a:prstGeom>
        </p:spPr>
      </p:pic>
    </p:spTree>
    <p:extLst>
      <p:ext uri="{BB962C8B-B14F-4D97-AF65-F5344CB8AC3E}">
        <p14:creationId xmlns:p14="http://schemas.microsoft.com/office/powerpoint/2010/main" val="44286653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7" name="Textplatzhalter 2"/>
          <p:cNvSpPr>
            <a:spLocks noGrp="1"/>
          </p:cNvSpPr>
          <p:nvPr>
            <p:ph idx="1"/>
          </p:nvPr>
        </p:nvSpPr>
        <p:spPr>
          <a:xfrm>
            <a:off x="540000" y="1440000"/>
            <a:ext cx="8244000" cy="4392000"/>
          </a:xfrm>
          <a:prstGeom prst="rect">
            <a:avLst/>
          </a:prstGeom>
        </p:spPr>
        <p:txBody>
          <a:bodyPr vert="horz" lIns="0" tIns="45720" rIns="0" bIns="45720" rtlCol="0">
            <a:normAutofit/>
          </a:bodyPr>
          <a:lstStyle>
            <a:lvl1pPr>
              <a:defRPr sz="1800"/>
            </a:lvl1pPr>
          </a:lstStyle>
          <a:p>
            <a:pPr lvl="0"/>
            <a:r>
              <a:rPr lang="en-US" smtClean="0"/>
              <a:t>Click to edit Master text styles</a:t>
            </a:r>
          </a:p>
        </p:txBody>
      </p:sp>
      <p:sp>
        <p:nvSpPr>
          <p:cNvPr id="8" name="Rechteck 7"/>
          <p:cNvSpPr/>
          <p:nvPr/>
        </p:nvSpPr>
        <p:spPr>
          <a:xfrm>
            <a:off x="540000" y="6762000"/>
            <a:ext cx="8604000" cy="96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2"/>
          </p:nvPr>
        </p:nvSpPr>
        <p:spPr>
          <a:xfrm>
            <a:off x="540000" y="6396875"/>
            <a:ext cx="2133600" cy="365125"/>
          </a:xfrm>
          <a:prstGeom prst="rect">
            <a:avLst/>
          </a:prstGeom>
        </p:spPr>
        <p:txBody>
          <a:bodyPr vert="horz" lIns="0" tIns="45720" rIns="0" bIns="45720" rtlCol="0" anchor="ctr"/>
          <a:lstStyle>
            <a:lvl1pPr algn="l">
              <a:defRPr sz="800">
                <a:solidFill>
                  <a:schemeClr val="tx1"/>
                </a:solidFill>
                <a:latin typeface="Arial"/>
                <a:cs typeface="Arial"/>
              </a:defRPr>
            </a:lvl1pPr>
          </a:lstStyle>
          <a:p>
            <a:r>
              <a:rPr lang="de-DE" dirty="0" smtClean="0"/>
              <a:t>Musterstadt, </a:t>
            </a:r>
            <a:fld id="{F177E73B-3479-E74B-9E58-FF58112749E2}" type="datetimeFigureOut">
              <a:rPr lang="de-DE" smtClean="0"/>
              <a:pPr/>
              <a:t>17.12.2019</a:t>
            </a:fld>
            <a:endParaRPr lang="de-DE" dirty="0"/>
          </a:p>
        </p:txBody>
      </p:sp>
      <p:sp>
        <p:nvSpPr>
          <p:cNvPr id="10" name="Fußzeilenplatzhalter 4"/>
          <p:cNvSpPr>
            <a:spLocks noGrp="1"/>
          </p:cNvSpPr>
          <p:nvPr>
            <p:ph type="ftr" sz="quarter" idx="3"/>
          </p:nvPr>
        </p:nvSpPr>
        <p:spPr>
          <a:xfrm>
            <a:off x="3124200" y="6396875"/>
            <a:ext cx="2895600" cy="365125"/>
          </a:xfrm>
          <a:prstGeom prst="rect">
            <a:avLst/>
          </a:prstGeom>
        </p:spPr>
        <p:txBody>
          <a:bodyPr vert="horz" lIns="91440" tIns="45720" rIns="91440" bIns="45720" rtlCol="0" anchor="ctr"/>
          <a:lstStyle>
            <a:lvl1pPr algn="ctr">
              <a:defRPr sz="800">
                <a:solidFill>
                  <a:srgbClr val="000000"/>
                </a:solidFill>
                <a:latin typeface="Arial"/>
                <a:cs typeface="Arial"/>
              </a:defRPr>
            </a:lvl1pPr>
          </a:lstStyle>
          <a:p>
            <a:r>
              <a:rPr lang="en-US" dirty="0" smtClean="0">
                <a:solidFill>
                  <a:schemeClr val="tx1">
                    <a:lumMod val="75000"/>
                    <a:lumOff val="25000"/>
                  </a:schemeClr>
                </a:solidFill>
              </a:rPr>
              <a:t>INFICON CONFIDENTIAL How to Communicate with the RGA</a:t>
            </a:r>
            <a:endParaRPr lang="en-US" dirty="0">
              <a:solidFill>
                <a:schemeClr val="tx1">
                  <a:lumMod val="75000"/>
                  <a:lumOff val="25000"/>
                </a:schemeClr>
              </a:solidFill>
            </a:endParaRPr>
          </a:p>
        </p:txBody>
      </p:sp>
      <p:sp>
        <p:nvSpPr>
          <p:cNvPr id="11" name="Foliennummernplatzhalter 5"/>
          <p:cNvSpPr>
            <a:spLocks noGrp="1"/>
          </p:cNvSpPr>
          <p:nvPr>
            <p:ph type="sldNum" sz="quarter" idx="4"/>
          </p:nvPr>
        </p:nvSpPr>
        <p:spPr>
          <a:xfrm>
            <a:off x="6650400" y="6396875"/>
            <a:ext cx="2133600" cy="365125"/>
          </a:xfrm>
          <a:prstGeom prst="rect">
            <a:avLst/>
          </a:prstGeom>
        </p:spPr>
        <p:txBody>
          <a:bodyPr vert="horz" lIns="0" tIns="45720" rIns="0" bIns="45720" rtlCol="0" anchor="ctr"/>
          <a:lstStyle>
            <a:lvl1pPr algn="r">
              <a:defRPr sz="800">
                <a:solidFill>
                  <a:srgbClr val="000000"/>
                </a:solidFill>
                <a:latin typeface="Arial"/>
                <a:cs typeface="Arial"/>
              </a:defRPr>
            </a:lvl1pPr>
          </a:lstStyle>
          <a:p>
            <a:fld id="{B20746DB-6A1D-3D49-90D0-3E2AC33F20DE}" type="slidenum">
              <a:rPr lang="en-US" smtClean="0"/>
              <a:pPr/>
              <a:t>‹#›</a:t>
            </a:fld>
            <a:endParaRPr lang="en-US" dirty="0"/>
          </a:p>
        </p:txBody>
      </p:sp>
    </p:spTree>
    <p:extLst>
      <p:ext uri="{BB962C8B-B14F-4D97-AF65-F5344CB8AC3E}">
        <p14:creationId xmlns:p14="http://schemas.microsoft.com/office/powerpoint/2010/main" val="391781528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Coverimage_220dpi.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6700" cy="3948545"/>
          </a:xfrm>
          <a:prstGeom prst="rect">
            <a:avLst/>
          </a:prstGeom>
        </p:spPr>
      </p:pic>
      <p:sp>
        <p:nvSpPr>
          <p:cNvPr id="7" name="Title 1"/>
          <p:cNvSpPr>
            <a:spLocks noGrp="1"/>
          </p:cNvSpPr>
          <p:nvPr>
            <p:ph type="ctrTitle" hasCustomPrompt="1"/>
          </p:nvPr>
        </p:nvSpPr>
        <p:spPr>
          <a:xfrm>
            <a:off x="2091212" y="2490357"/>
            <a:ext cx="6595587" cy="1029482"/>
          </a:xfrm>
          <a:prstGeom prst="rect">
            <a:avLst/>
          </a:prstGeom>
        </p:spPr>
        <p:txBody>
          <a:bodyPr anchor="t">
            <a:no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pic>
        <p:nvPicPr>
          <p:cNvPr id="8" name="Picture 7" descr="INF Logo 1C-Rev.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31157" y="1671040"/>
            <a:ext cx="3369443" cy="679612"/>
          </a:xfrm>
          <a:prstGeom prst="rect">
            <a:avLst/>
          </a:prstGeom>
        </p:spPr>
      </p:pic>
    </p:spTree>
    <p:extLst>
      <p:ext uri="{BB962C8B-B14F-4D97-AF65-F5344CB8AC3E}">
        <p14:creationId xmlns:p14="http://schemas.microsoft.com/office/powerpoint/2010/main" val="1278584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95166" y="6403680"/>
            <a:ext cx="6265997" cy="365125"/>
          </a:xfrm>
          <a:prstGeom prst="rect">
            <a:avLst/>
          </a:prstGeom>
        </p:spPr>
        <p:txBody>
          <a:bodyPr/>
          <a:lstStyle/>
          <a:p>
            <a:r>
              <a:rPr lang="en-US" dirty="0" smtClean="0">
                <a:solidFill>
                  <a:schemeClr val="tx1">
                    <a:lumMod val="75000"/>
                    <a:lumOff val="25000"/>
                  </a:schemeClr>
                </a:solidFill>
              </a:rPr>
              <a:t>INFICON CONFIDENTIAL How to Communicate with the RGA</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a:xfrm>
            <a:off x="8205159" y="6403680"/>
            <a:ext cx="576297" cy="365125"/>
          </a:xfrm>
          <a:prstGeom prst="rect">
            <a:avLst/>
          </a:prstGeom>
        </p:spPr>
        <p:txBody>
          <a:bodyPr/>
          <a:lstStyle/>
          <a:p>
            <a:fld id="{B20746DB-6A1D-3D49-90D0-3E2AC33F20DE}" type="slidenum">
              <a:rPr lang="en-US" smtClean="0"/>
              <a:t>‹#›</a:t>
            </a:fld>
            <a:endParaRPr lang="en-US" dirty="0"/>
          </a:p>
        </p:txBody>
      </p:sp>
      <p:pic>
        <p:nvPicPr>
          <p:cNvPr id="9" name="Picture 8" descr="new logo hex24517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8" name="Date Placeholder 3"/>
          <p:cNvSpPr txBox="1">
            <a:spLocks/>
          </p:cNvSpPr>
          <p:nvPr userDrawn="1"/>
        </p:nvSpPr>
        <p:spPr>
          <a:xfrm>
            <a:off x="7340600" y="6403680"/>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000" baseline="30000" dirty="0" smtClean="0">
                <a:solidFill>
                  <a:srgbClr val="404040"/>
                </a:solidFill>
              </a:rPr>
              <a:t>©</a:t>
            </a:r>
            <a:r>
              <a:rPr lang="de-DE" sz="1000" dirty="0" smtClean="0">
                <a:solidFill>
                  <a:srgbClr val="404040"/>
                </a:solidFill>
              </a:rPr>
              <a:t> </a:t>
            </a:r>
            <a:r>
              <a:rPr lang="en-US" sz="1000" dirty="0" smtClean="0">
                <a:solidFill>
                  <a:srgbClr val="404040"/>
                </a:solidFill>
                <a:ea typeface="ＭＳ Ｐゴシック" panose="020B0600070205080204" pitchFamily="34" charset="-128"/>
              </a:rPr>
              <a:t>2017</a:t>
            </a:r>
            <a:endParaRPr lang="en-US" sz="1000" dirty="0">
              <a:solidFill>
                <a:srgbClr val="404040"/>
              </a:solidFill>
            </a:endParaRPr>
          </a:p>
        </p:txBody>
      </p:sp>
    </p:spTree>
    <p:extLst>
      <p:ext uri="{BB962C8B-B14F-4D97-AF65-F5344CB8AC3E}">
        <p14:creationId xmlns:p14="http://schemas.microsoft.com/office/powerpoint/2010/main" val="72587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new logo hex24517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4" name="Date Placeholder 3"/>
          <p:cNvSpPr txBox="1">
            <a:spLocks/>
          </p:cNvSpPr>
          <p:nvPr userDrawn="1"/>
        </p:nvSpPr>
        <p:spPr>
          <a:xfrm>
            <a:off x="7340600" y="6403680"/>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000" baseline="30000" dirty="0" smtClean="0">
                <a:solidFill>
                  <a:srgbClr val="404040"/>
                </a:solidFill>
              </a:rPr>
              <a:t>©</a:t>
            </a:r>
            <a:r>
              <a:rPr lang="de-DE" sz="1000" dirty="0" smtClean="0">
                <a:solidFill>
                  <a:srgbClr val="404040"/>
                </a:solidFill>
              </a:rPr>
              <a:t> </a:t>
            </a:r>
            <a:r>
              <a:rPr lang="en-US" sz="1000" dirty="0" smtClean="0">
                <a:solidFill>
                  <a:srgbClr val="404040"/>
                </a:solidFill>
                <a:ea typeface="ＭＳ Ｐゴシック" panose="020B0600070205080204" pitchFamily="34" charset="-128"/>
              </a:rPr>
              <a:t>2017</a:t>
            </a:r>
            <a:endParaRPr lang="en-US" sz="1000" dirty="0">
              <a:solidFill>
                <a:srgbClr val="404040"/>
              </a:solidFill>
            </a:endParaRPr>
          </a:p>
        </p:txBody>
      </p:sp>
    </p:spTree>
    <p:extLst>
      <p:ext uri="{BB962C8B-B14F-4D97-AF65-F5344CB8AC3E}">
        <p14:creationId xmlns:p14="http://schemas.microsoft.com/office/powerpoint/2010/main" val="4124077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95166" y="6403680"/>
            <a:ext cx="6265997" cy="365125"/>
          </a:xfrm>
          <a:prstGeom prst="rect">
            <a:avLst/>
          </a:prstGeom>
        </p:spPr>
        <p:txBody>
          <a:bodyPr/>
          <a:lstStyle/>
          <a:p>
            <a:r>
              <a:rPr lang="en-US" dirty="0" smtClean="0">
                <a:solidFill>
                  <a:schemeClr val="tx1">
                    <a:lumMod val="75000"/>
                    <a:lumOff val="25000"/>
                  </a:schemeClr>
                </a:solidFill>
              </a:rPr>
              <a:t>INFICON CONFIDENTIAL How to Communicate with the RGA</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a:xfrm>
            <a:off x="8205159" y="6403680"/>
            <a:ext cx="576297" cy="365125"/>
          </a:xfrm>
          <a:prstGeom prst="rect">
            <a:avLst/>
          </a:prstGeom>
        </p:spPr>
        <p:txBody>
          <a:bodyPr/>
          <a:lstStyle/>
          <a:p>
            <a:fld id="{B20746DB-6A1D-3D49-90D0-3E2AC33F20DE}" type="slidenum">
              <a:rPr lang="en-US" smtClean="0"/>
              <a:t>‹#›</a:t>
            </a:fld>
            <a:endParaRPr lang="en-US" dirty="0"/>
          </a:p>
        </p:txBody>
      </p:sp>
      <p:pic>
        <p:nvPicPr>
          <p:cNvPr id="6" name="Picture 5" descr="new logo hex24517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7" name="Date Placeholder 3"/>
          <p:cNvSpPr txBox="1">
            <a:spLocks/>
          </p:cNvSpPr>
          <p:nvPr userDrawn="1"/>
        </p:nvSpPr>
        <p:spPr>
          <a:xfrm>
            <a:off x="7340600" y="6403680"/>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000" baseline="30000" dirty="0" smtClean="0">
                <a:solidFill>
                  <a:srgbClr val="404040"/>
                </a:solidFill>
              </a:rPr>
              <a:t>©</a:t>
            </a:r>
            <a:r>
              <a:rPr lang="de-DE" sz="1000" dirty="0" smtClean="0">
                <a:solidFill>
                  <a:srgbClr val="404040"/>
                </a:solidFill>
              </a:rPr>
              <a:t> </a:t>
            </a:r>
            <a:r>
              <a:rPr lang="en-US" sz="1000" dirty="0" smtClean="0">
                <a:solidFill>
                  <a:srgbClr val="404040"/>
                </a:solidFill>
                <a:ea typeface="ＭＳ Ｐゴシック" panose="020B0600070205080204" pitchFamily="34" charset="-128"/>
              </a:rPr>
              <a:t>2017</a:t>
            </a:r>
            <a:endParaRPr lang="en-US" sz="1000" dirty="0">
              <a:solidFill>
                <a:srgbClr val="404040"/>
              </a:solidFill>
            </a:endParaRPr>
          </a:p>
        </p:txBody>
      </p:sp>
    </p:spTree>
    <p:extLst>
      <p:ext uri="{BB962C8B-B14F-4D97-AF65-F5344CB8AC3E}">
        <p14:creationId xmlns:p14="http://schemas.microsoft.com/office/powerpoint/2010/main" val="344150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overimage_220dpi.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6700" cy="3948545"/>
          </a:xfrm>
          <a:prstGeom prst="rect">
            <a:avLst/>
          </a:prstGeom>
        </p:spPr>
      </p:pic>
      <p:sp>
        <p:nvSpPr>
          <p:cNvPr id="2" name="Title 1"/>
          <p:cNvSpPr>
            <a:spLocks noGrp="1"/>
          </p:cNvSpPr>
          <p:nvPr>
            <p:ph type="ctrTitle" hasCustomPrompt="1"/>
          </p:nvPr>
        </p:nvSpPr>
        <p:spPr>
          <a:xfrm>
            <a:off x="2091212" y="2919063"/>
            <a:ext cx="6595587" cy="961821"/>
          </a:xfrm>
          <a:prstGeom prst="rect">
            <a:avLst/>
          </a:prstGeom>
        </p:spPr>
        <p:txBody>
          <a:bodyPr anchor="t">
            <a:no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pic>
        <p:nvPicPr>
          <p:cNvPr id="8" name="Picture 7" descr="INF Logo 1C-Rev.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31157" y="2099746"/>
            <a:ext cx="3369443" cy="679612"/>
          </a:xfrm>
          <a:prstGeom prst="rect">
            <a:avLst/>
          </a:prstGeom>
        </p:spPr>
      </p:pic>
    </p:spTree>
    <p:extLst>
      <p:ext uri="{BB962C8B-B14F-4D97-AF65-F5344CB8AC3E}">
        <p14:creationId xmlns:p14="http://schemas.microsoft.com/office/powerpoint/2010/main" val="300794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8200" y="1426910"/>
            <a:ext cx="4038600" cy="2206426"/>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917877"/>
            <a:ext cx="4038600" cy="2061725"/>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1395166" y="6403680"/>
            <a:ext cx="6265997" cy="365125"/>
          </a:xfrm>
          <a:prstGeom prst="rect">
            <a:avLst/>
          </a:prstGeom>
        </p:spPr>
        <p:txBody>
          <a:bodyPr/>
          <a:lstStyle/>
          <a:p>
            <a:r>
              <a:rPr lang="en-US" dirty="0" smtClean="0">
                <a:solidFill>
                  <a:schemeClr val="tx1">
                    <a:lumMod val="75000"/>
                    <a:lumOff val="25000"/>
                  </a:schemeClr>
                </a:solidFill>
              </a:rPr>
              <a:t>INFICON CONFIDENTIAL How to Communicate with the RGA</a:t>
            </a:r>
            <a:endParaRPr lang="en-US" dirty="0">
              <a:solidFill>
                <a:schemeClr val="tx1">
                  <a:lumMod val="75000"/>
                  <a:lumOff val="25000"/>
                </a:schemeClr>
              </a:solidFill>
            </a:endParaRPr>
          </a:p>
        </p:txBody>
      </p:sp>
      <p:sp>
        <p:nvSpPr>
          <p:cNvPr id="7" name="Slide Number Placeholder 6"/>
          <p:cNvSpPr>
            <a:spLocks noGrp="1"/>
          </p:cNvSpPr>
          <p:nvPr>
            <p:ph type="sldNum" sz="quarter" idx="12"/>
          </p:nvPr>
        </p:nvSpPr>
        <p:spPr>
          <a:xfrm>
            <a:off x="8205159" y="6403680"/>
            <a:ext cx="576297" cy="365125"/>
          </a:xfrm>
          <a:prstGeom prst="rect">
            <a:avLst/>
          </a:prstGeom>
        </p:spPr>
        <p:txBody>
          <a:bodyPr/>
          <a:lstStyle/>
          <a:p>
            <a:fld id="{B20746DB-6A1D-3D49-90D0-3E2AC33F20DE}" type="slidenum">
              <a:rPr lang="en-US" smtClean="0"/>
              <a:t>‹#›</a:t>
            </a:fld>
            <a:endParaRPr lang="en-US" dirty="0"/>
          </a:p>
        </p:txBody>
      </p:sp>
      <p:pic>
        <p:nvPicPr>
          <p:cNvPr id="10" name="Picture 9" descr="new logo hex24517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12" name="Text Placeholder 3"/>
          <p:cNvSpPr>
            <a:spLocks noGrp="1"/>
          </p:cNvSpPr>
          <p:nvPr>
            <p:ph type="body" sz="half" idx="13"/>
          </p:nvPr>
        </p:nvSpPr>
        <p:spPr>
          <a:xfrm>
            <a:off x="457200" y="1435100"/>
            <a:ext cx="3964737"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3"/>
          <p:cNvSpPr txBox="1">
            <a:spLocks/>
          </p:cNvSpPr>
          <p:nvPr userDrawn="1"/>
        </p:nvSpPr>
        <p:spPr>
          <a:xfrm>
            <a:off x="7340600" y="6403680"/>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000" baseline="30000" dirty="0" smtClean="0">
                <a:solidFill>
                  <a:srgbClr val="404040"/>
                </a:solidFill>
              </a:rPr>
              <a:t>©</a:t>
            </a:r>
            <a:r>
              <a:rPr lang="de-DE" sz="1000" dirty="0" smtClean="0">
                <a:solidFill>
                  <a:srgbClr val="404040"/>
                </a:solidFill>
              </a:rPr>
              <a:t> </a:t>
            </a:r>
            <a:r>
              <a:rPr lang="en-US" sz="1000" dirty="0" smtClean="0">
                <a:solidFill>
                  <a:srgbClr val="404040"/>
                </a:solidFill>
                <a:ea typeface="ＭＳ Ｐゴシック" panose="020B0600070205080204" pitchFamily="34" charset="-128"/>
              </a:rPr>
              <a:t>2017</a:t>
            </a:r>
            <a:endParaRPr lang="en-US" sz="1000" dirty="0">
              <a:solidFill>
                <a:srgbClr val="404040"/>
              </a:solidFill>
            </a:endParaRPr>
          </a:p>
        </p:txBody>
      </p:sp>
    </p:spTree>
    <p:extLst>
      <p:ext uri="{BB962C8B-B14F-4D97-AF65-F5344CB8AC3E}">
        <p14:creationId xmlns:p14="http://schemas.microsoft.com/office/powerpoint/2010/main" val="136558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new logo hex24517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
        <p:nvSpPr>
          <p:cNvPr id="3" name="Date Placeholder 3"/>
          <p:cNvSpPr txBox="1">
            <a:spLocks/>
          </p:cNvSpPr>
          <p:nvPr userDrawn="1"/>
        </p:nvSpPr>
        <p:spPr>
          <a:xfrm>
            <a:off x="7340600" y="6403680"/>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000" baseline="30000" dirty="0" smtClean="0">
                <a:solidFill>
                  <a:srgbClr val="404040"/>
                </a:solidFill>
              </a:rPr>
              <a:t>©</a:t>
            </a:r>
            <a:r>
              <a:rPr lang="de-DE" sz="1000" dirty="0" smtClean="0">
                <a:solidFill>
                  <a:srgbClr val="404040"/>
                </a:solidFill>
              </a:rPr>
              <a:t> </a:t>
            </a:r>
            <a:r>
              <a:rPr lang="en-US" sz="1000" dirty="0" smtClean="0">
                <a:solidFill>
                  <a:srgbClr val="404040"/>
                </a:solidFill>
                <a:ea typeface="ＭＳ Ｐゴシック" panose="020B0600070205080204" pitchFamily="34" charset="-128"/>
              </a:rPr>
              <a:t>2017</a:t>
            </a:r>
            <a:endParaRPr lang="en-US" sz="1000" dirty="0">
              <a:solidFill>
                <a:srgbClr val="404040"/>
              </a:solidFill>
            </a:endParaRPr>
          </a:p>
        </p:txBody>
      </p:sp>
    </p:spTree>
    <p:extLst>
      <p:ext uri="{BB962C8B-B14F-4D97-AF65-F5344CB8AC3E}">
        <p14:creationId xmlns:p14="http://schemas.microsoft.com/office/powerpoint/2010/main" val="2606774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Coverimage_220dpi.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56700" cy="3948545"/>
          </a:xfrm>
          <a:prstGeom prst="rect">
            <a:avLst/>
          </a:prstGeom>
        </p:spPr>
      </p:pic>
      <p:sp>
        <p:nvSpPr>
          <p:cNvPr id="2" name="Title 1"/>
          <p:cNvSpPr>
            <a:spLocks noGrp="1"/>
          </p:cNvSpPr>
          <p:nvPr>
            <p:ph type="ctrTitle" hasCustomPrompt="1"/>
          </p:nvPr>
        </p:nvSpPr>
        <p:spPr>
          <a:xfrm>
            <a:off x="2091212" y="2919063"/>
            <a:ext cx="6595587" cy="598837"/>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defTabSz="457200"/>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8" name="Picture 7" descr="INF Logo 1C-Rev.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1157" y="2099746"/>
            <a:ext cx="3369443" cy="679612"/>
          </a:xfrm>
          <a:prstGeom prst="rect">
            <a:avLst/>
          </a:prstGeom>
        </p:spPr>
      </p:pic>
    </p:spTree>
    <p:extLst>
      <p:ext uri="{BB962C8B-B14F-4D97-AF65-F5344CB8AC3E}">
        <p14:creationId xmlns:p14="http://schemas.microsoft.com/office/powerpoint/2010/main" val="300794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defTabSz="457200"/>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6" name="Picture 5" descr="Coverimage_220dpi.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56700" cy="3948545"/>
          </a:xfrm>
          <a:prstGeom prst="rect">
            <a:avLst/>
          </a:prstGeom>
        </p:spPr>
      </p:pic>
      <p:sp>
        <p:nvSpPr>
          <p:cNvPr id="7" name="Title 1"/>
          <p:cNvSpPr>
            <a:spLocks noGrp="1"/>
          </p:cNvSpPr>
          <p:nvPr>
            <p:ph type="ctrTitle" hasCustomPrompt="1"/>
          </p:nvPr>
        </p:nvSpPr>
        <p:spPr>
          <a:xfrm>
            <a:off x="2091212" y="2490357"/>
            <a:ext cx="6595587" cy="1029482"/>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pic>
        <p:nvPicPr>
          <p:cNvPr id="8" name="Picture 7" descr="INF Logo 1C-Rev.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1157" y="1671040"/>
            <a:ext cx="3369443" cy="679612"/>
          </a:xfrm>
          <a:prstGeom prst="rect">
            <a:avLst/>
          </a:prstGeom>
        </p:spPr>
      </p:pic>
    </p:spTree>
    <p:extLst>
      <p:ext uri="{BB962C8B-B14F-4D97-AF65-F5344CB8AC3E}">
        <p14:creationId xmlns:p14="http://schemas.microsoft.com/office/powerpoint/2010/main" val="12785844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5" name="Footer Placeholder 4"/>
          <p:cNvSpPr>
            <a:spLocks noGrp="1"/>
          </p:cNvSpPr>
          <p:nvPr>
            <p:ph type="ftr" sz="quarter" idx="11"/>
          </p:nvPr>
        </p:nvSpPr>
        <p:spPr/>
        <p:txBody>
          <a:bodyPr/>
          <a:lstStyle/>
          <a:p>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9" name="Picture 8"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Tree>
    <p:extLst>
      <p:ext uri="{BB962C8B-B14F-4D97-AF65-F5344CB8AC3E}">
        <p14:creationId xmlns:p14="http://schemas.microsoft.com/office/powerpoint/2010/main" val="725878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6" name="Footer Placeholder 5"/>
          <p:cNvSpPr>
            <a:spLocks noGrp="1"/>
          </p:cNvSpPr>
          <p:nvPr>
            <p:ph type="ftr" sz="quarter" idx="11"/>
          </p:nvPr>
        </p:nvSpPr>
        <p:spPr/>
        <p:txBody>
          <a:bodyPr/>
          <a:lstStyle/>
          <a:p>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10" name="Picture 9"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Tree>
    <p:extLst>
      <p:ext uri="{BB962C8B-B14F-4D97-AF65-F5344CB8AC3E}">
        <p14:creationId xmlns:p14="http://schemas.microsoft.com/office/powerpoint/2010/main" val="3527795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4" name="Footer Placeholder 3"/>
          <p:cNvSpPr>
            <a:spLocks noGrp="1"/>
          </p:cNvSpPr>
          <p:nvPr>
            <p:ph type="ftr" sz="quarter" idx="11"/>
          </p:nvPr>
        </p:nvSpPr>
        <p:spPr/>
        <p:txBody>
          <a:bodyPr/>
          <a:lstStyle/>
          <a:p>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Tree>
    <p:extLst>
      <p:ext uri="{BB962C8B-B14F-4D97-AF65-F5344CB8AC3E}">
        <p14:creationId xmlns:p14="http://schemas.microsoft.com/office/powerpoint/2010/main" val="6069443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3" name="Footer Placeholder 2"/>
          <p:cNvSpPr>
            <a:spLocks noGrp="1"/>
          </p:cNvSpPr>
          <p:nvPr>
            <p:ph type="ftr" sz="quarter" idx="11"/>
          </p:nvPr>
        </p:nvSpPr>
        <p:spPr/>
        <p:txBody>
          <a:bodyPr/>
          <a:lstStyle/>
          <a:p>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6" name="Picture 5"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508380"/>
            <a:ext cx="829307" cy="167383"/>
          </a:xfrm>
          <a:prstGeom prst="rect">
            <a:avLst/>
          </a:prstGeom>
        </p:spPr>
      </p:pic>
    </p:spTree>
    <p:extLst>
      <p:ext uri="{BB962C8B-B14F-4D97-AF65-F5344CB8AC3E}">
        <p14:creationId xmlns:p14="http://schemas.microsoft.com/office/powerpoint/2010/main" val="3441504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0200"/>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 name="TextBox 9"/>
          <p:cNvSpPr txBox="1"/>
          <p:nvPr/>
        </p:nvSpPr>
        <p:spPr>
          <a:xfrm>
            <a:off x="457200" y="554734"/>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4427382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iming>
    <p:tnLst>
      <p:par>
        <p:cTn id="1" dur="indefinite" restart="never" nodeType="tmRoot"/>
      </p:par>
    </p:tnLst>
  </p:timing>
  <p:hf sldNum="0" hdr="0" dt="0"/>
  <p:txStyles>
    <p:titleStyle>
      <a:lvl1pPr algn="l" defTabSz="914400" rtl="0" eaLnBrk="1" latinLnBrk="0" hangingPunct="1">
        <a:spcBef>
          <a:spcPct val="0"/>
        </a:spcBef>
        <a:buNone/>
        <a:defRPr sz="2000" b="0" i="0" u="none"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50000"/>
              </a:schemeClr>
            </a:gs>
            <a:gs pos="100000">
              <a:schemeClr val="bg1">
                <a:lumMod val="75000"/>
              </a:schemeClr>
            </a:gs>
            <a:gs pos="65000">
              <a:schemeClr val="bg1"/>
            </a:gs>
            <a:gs pos="35000">
              <a:schemeClr val="bg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86600" y="6403680"/>
            <a:ext cx="1240558" cy="365125"/>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dirty="0"/>
          </a:p>
        </p:txBody>
      </p:sp>
      <p:sp>
        <p:nvSpPr>
          <p:cNvPr id="5" name="Footer Placeholder 4"/>
          <p:cNvSpPr>
            <a:spLocks noGrp="1"/>
          </p:cNvSpPr>
          <p:nvPr>
            <p:ph type="ftr" sz="quarter" idx="3"/>
          </p:nvPr>
        </p:nvSpPr>
        <p:spPr>
          <a:xfrm>
            <a:off x="1395166" y="6403680"/>
            <a:ext cx="6265997" cy="365125"/>
          </a:xfrm>
          <a:prstGeom prst="rect">
            <a:avLst/>
          </a:prstGeom>
        </p:spPr>
        <p:txBody>
          <a:bodyPr vert="horz" lIns="91440" tIns="45720" rIns="91440" bIns="45720" rtlCol="0" anchor="ctr"/>
          <a:lstStyle>
            <a:lvl1pPr algn="ctr">
              <a:defRPr sz="1000">
                <a:solidFill>
                  <a:srgbClr val="FFFFFF"/>
                </a:solidFill>
              </a:defRPr>
            </a:lvl1pPr>
          </a:lstStyle>
          <a:p>
            <a:pPr defTabSz="457200"/>
            <a:r>
              <a:rPr lang="en-US" dirty="0" smtClean="0">
                <a:solidFill>
                  <a:prstClr val="black">
                    <a:lumMod val="75000"/>
                    <a:lumOff val="25000"/>
                  </a:prstClr>
                </a:solidFill>
              </a:rPr>
              <a:t>INFICON CONFIDENTIAL How to Communicate with the RGA</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205159" y="6403680"/>
            <a:ext cx="576297" cy="365125"/>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cxnSp>
        <p:nvCxnSpPr>
          <p:cNvPr id="9" name="Straight Connector 8"/>
          <p:cNvCxnSpPr/>
          <p:nvPr/>
        </p:nvCxnSpPr>
        <p:spPr>
          <a:xfrm>
            <a:off x="457200" y="6429056"/>
            <a:ext cx="8229600" cy="0"/>
          </a:xfrm>
          <a:prstGeom prst="line">
            <a:avLst/>
          </a:prstGeom>
          <a:ln w="12700" cmpd="sng">
            <a:solidFill>
              <a:schemeClr val="bg1"/>
            </a:solidFill>
          </a:ln>
          <a:effectLst>
            <a:outerShdw blurRad="40000" dist="20000" dir="5400000" rotWithShape="0">
              <a:schemeClr val="tx1">
                <a:lumMod val="75000"/>
                <a:lumOff val="2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554734"/>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17466392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timing>
    <p:tnLst>
      <p:par>
        <p:cTn id="1" dur="indefinite" restart="never" nodeType="tmRoot"/>
      </p:par>
    </p:tnLst>
  </p:timing>
  <p:hf sldNum="0" hdr="0" dt="0"/>
  <p:txStyles>
    <p:title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p:titleStyle>
    <p:body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0200"/>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 name="TextBox 9"/>
          <p:cNvSpPr txBox="1"/>
          <p:nvPr/>
        </p:nvSpPr>
        <p:spPr>
          <a:xfrm>
            <a:off x="457200" y="554734"/>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10375180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iming>
    <p:tnLst>
      <p:par>
        <p:cTn id="1" dur="indefinite" restart="never" nodeType="tmRoot"/>
      </p:par>
    </p:tnLst>
  </p:timing>
  <p:hf sldNum="0" hdr="0" dt="0"/>
  <p:txStyles>
    <p:titleStyle>
      <a:lvl1pPr algn="l"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40000" y="1440000"/>
            <a:ext cx="8244000" cy="4392000"/>
          </a:xfrm>
          <a:prstGeom prst="rect">
            <a:avLst/>
          </a:prstGeom>
        </p:spPr>
        <p:txBody>
          <a:bodyPr vert="horz" lIns="0" tIns="45720" rIns="0" bIns="45720" rtlCol="0">
            <a:normAutofit/>
          </a:bodyPr>
          <a:lstStyle/>
          <a:p>
            <a:pPr lvl="0"/>
            <a:r>
              <a:rPr lang="de-DE" dirty="0" smtClean="0"/>
              <a:t>Mastertextformat bearbeiten</a:t>
            </a:r>
          </a:p>
        </p:txBody>
      </p:sp>
      <p:pic>
        <p:nvPicPr>
          <p:cNvPr id="9" name="Bild 8"/>
          <p:cNvPicPr>
            <a:picLocks noChangeAspect="1"/>
          </p:cNvPicPr>
          <p:nvPr/>
        </p:nvPicPr>
        <p:blipFill>
          <a:blip r:embed="rId9"/>
          <a:stretch>
            <a:fillRect/>
          </a:stretch>
        </p:blipFill>
        <p:spPr>
          <a:xfrm>
            <a:off x="8117184" y="238984"/>
            <a:ext cx="666816" cy="689811"/>
          </a:xfrm>
          <a:prstGeom prst="rect">
            <a:avLst/>
          </a:prstGeom>
        </p:spPr>
      </p:pic>
    </p:spTree>
    <p:extLst>
      <p:ext uri="{BB962C8B-B14F-4D97-AF65-F5344CB8AC3E}">
        <p14:creationId xmlns:p14="http://schemas.microsoft.com/office/powerpoint/2010/main" val="5095656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673" r:id="rId6"/>
    <p:sldLayoutId id="2147483681"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EF7D00"/>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4.xml"/><Relationship Id="rId4"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25711" y="4564892"/>
            <a:ext cx="7053262" cy="1028700"/>
          </a:xfrm>
          <a:prstGeom prst="rect">
            <a:avLst/>
          </a:prstGeom>
        </p:spPr>
        <p:txBody>
          <a:bodyPr>
            <a:noAutofit/>
          </a:bodyPr>
          <a:lstStyle/>
          <a:p>
            <a:pPr algn="l"/>
            <a:r>
              <a:rPr lang="de-DE" baseline="30000" dirty="0" smtClean="0">
                <a:solidFill>
                  <a:srgbClr val="EF7D00"/>
                </a:solidFill>
                <a:latin typeface="Arial"/>
                <a:cs typeface="Arial"/>
              </a:rPr>
              <a:t>LINXON myRGA</a:t>
            </a:r>
            <a:r>
              <a:rPr lang="de-DE" baseline="30000" dirty="0">
                <a:solidFill>
                  <a:srgbClr val="EF7D00"/>
                </a:solidFill>
                <a:latin typeface="Arial"/>
                <a:cs typeface="Arial"/>
              </a:rPr>
              <a:t/>
            </a:r>
            <a:br>
              <a:rPr lang="de-DE" baseline="30000" dirty="0">
                <a:solidFill>
                  <a:srgbClr val="EF7D00"/>
                </a:solidFill>
                <a:latin typeface="Arial"/>
                <a:cs typeface="Arial"/>
              </a:rPr>
            </a:br>
            <a:r>
              <a:rPr lang="de-DE" baseline="30000" dirty="0">
                <a:solidFill>
                  <a:srgbClr val="EF7D00"/>
                </a:solidFill>
                <a:latin typeface="Arial"/>
                <a:cs typeface="Arial"/>
              </a:rPr>
              <a:t>THEORY AND OPERATION</a:t>
            </a:r>
            <a:endParaRPr lang="en-US" dirty="0"/>
          </a:p>
        </p:txBody>
      </p:sp>
      <p:sp>
        <p:nvSpPr>
          <p:cNvPr id="6" name="TextBox 5"/>
          <p:cNvSpPr txBox="1"/>
          <p:nvPr>
            <p:custDataLst>
              <p:tags r:id="rId1"/>
            </p:custDataLst>
          </p:nvPr>
        </p:nvSpPr>
        <p:spPr>
          <a:xfrm>
            <a:off x="447715" y="5616951"/>
            <a:ext cx="7121106" cy="830997"/>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Module </a:t>
            </a:r>
            <a:r>
              <a:rPr lang="en-US" sz="2400" dirty="0" smtClean="0">
                <a:latin typeface="Arial" panose="020B0604020202020204" pitchFamily="34" charset="0"/>
                <a:cs typeface="Arial" panose="020B0604020202020204" pitchFamily="34" charset="0"/>
              </a:rPr>
              <a:t>400:</a:t>
            </a:r>
            <a:r>
              <a:rPr lang="en-US" sz="2400" dirty="0">
                <a:solidFill>
                  <a:srgbClr val="404040"/>
                </a:solidFill>
                <a:latin typeface="Arial" panose="020B0604020202020204" pitchFamily="34" charset="0"/>
                <a:cs typeface="Arial" panose="020B0604020202020204" pitchFamily="34" charset="0"/>
              </a:rPr>
              <a:t/>
            </a:r>
            <a:br>
              <a:rPr lang="en-US" sz="2400" dirty="0">
                <a:solidFill>
                  <a:srgbClr val="40404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How to Communicate with the RGA </a:t>
            </a:r>
          </a:p>
        </p:txBody>
      </p:sp>
    </p:spTree>
    <p:extLst>
      <p:ext uri="{BB962C8B-B14F-4D97-AF65-F5344CB8AC3E}">
        <p14:creationId xmlns:p14="http://schemas.microsoft.com/office/powerpoint/2010/main" val="571158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a:noAutofit/>
          </a:bodyPr>
          <a:lstStyle/>
          <a:p>
            <a:pPr marL="0" indent="0">
              <a:spcBef>
                <a:spcPts val="0"/>
              </a:spcBef>
              <a:spcAft>
                <a:spcPts val="1200"/>
              </a:spcAft>
              <a:buNone/>
            </a:pPr>
            <a:r>
              <a:rPr lang="en-US" dirty="0" smtClean="0">
                <a:latin typeface="Arial" panose="020B0604020202020204" pitchFamily="34" charset="0"/>
                <a:cs typeface="Arial" panose="020B0604020202020204" pitchFamily="34" charset="0"/>
              </a:rPr>
              <a:t>There are a few questions you need to ask before starting with the connection process:</a:t>
            </a:r>
          </a:p>
          <a:p>
            <a:pPr>
              <a:spcBef>
                <a:spcPts val="0"/>
              </a:spcBef>
              <a:spcAft>
                <a:spcPts val="600"/>
              </a:spcAft>
            </a:pPr>
            <a:r>
              <a:rPr lang="en-US" dirty="0" smtClean="0">
                <a:latin typeface="Arial" panose="020B0604020202020204" pitchFamily="34" charset="0"/>
                <a:cs typeface="Arial" panose="020B0604020202020204" pitchFamily="34" charset="0"/>
              </a:rPr>
              <a:t>Upon which type of network will myRGA be installed?</a:t>
            </a:r>
          </a:p>
          <a:p>
            <a:pPr lvl="1">
              <a:spcBef>
                <a:spcPts val="0"/>
              </a:spcBef>
              <a:spcAft>
                <a:spcPts val="600"/>
              </a:spcAft>
            </a:pPr>
            <a:r>
              <a:rPr lang="en-US" sz="1800" dirty="0" smtClean="0">
                <a:latin typeface="Arial" panose="020B0604020202020204" pitchFamily="34" charset="0"/>
                <a:cs typeface="Arial" panose="020B0604020202020204" pitchFamily="34" charset="0"/>
              </a:rPr>
              <a:t>Direct connection to a PC?</a:t>
            </a:r>
          </a:p>
          <a:p>
            <a:pPr lvl="1">
              <a:spcBef>
                <a:spcPts val="0"/>
              </a:spcBef>
              <a:spcAft>
                <a:spcPts val="1200"/>
              </a:spcAft>
            </a:pPr>
            <a:r>
              <a:rPr lang="en-US" sz="1800" dirty="0" smtClean="0">
                <a:latin typeface="Arial" panose="020B0604020202020204" pitchFamily="34" charset="0"/>
                <a:cs typeface="Arial" panose="020B0604020202020204" pitchFamily="34" charset="0"/>
              </a:rPr>
              <a:t>Local network?</a:t>
            </a:r>
          </a:p>
          <a:p>
            <a:pPr>
              <a:spcBef>
                <a:spcPts val="0"/>
              </a:spcBef>
              <a:spcAft>
                <a:spcPts val="600"/>
              </a:spcAft>
            </a:pPr>
            <a:r>
              <a:rPr lang="en-US" dirty="0" smtClean="0">
                <a:latin typeface="Arial" panose="020B0604020202020204" pitchFamily="34" charset="0"/>
                <a:cs typeface="Arial" panose="020B0604020202020204" pitchFamily="34" charset="0"/>
              </a:rPr>
              <a:t>Is more than one myRGA going to be set up at this time?</a:t>
            </a:r>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327547" y="274638"/>
            <a:ext cx="8229600" cy="1143000"/>
          </a:xfrm>
          <a:prstGeom prst="rect">
            <a:avLst/>
          </a:prstGeom>
        </p:spPr>
        <p:txBody>
          <a:bodyPr>
            <a:noAutofit/>
          </a:bodyPr>
          <a:lstStyle/>
          <a:p>
            <a:pPr algn="l"/>
            <a:r>
              <a:rPr lang="en-US" baseline="30000" dirty="0" smtClean="0">
                <a:solidFill>
                  <a:srgbClr val="EF7D00"/>
                </a:solidFill>
                <a:latin typeface="Arial"/>
                <a:cs typeface="Arial"/>
              </a:rPr>
              <a:t>CONNECTING myRGA</a:t>
            </a:r>
            <a:r>
              <a:rPr lang="en-US" baseline="30000" dirty="0">
                <a:solidFill>
                  <a:srgbClr val="EF7D00"/>
                </a:solidFill>
                <a:latin typeface="Arial"/>
                <a:cs typeface="Arial"/>
              </a:rPr>
              <a:t> </a:t>
            </a:r>
            <a:r>
              <a:rPr lang="en-US" baseline="30000" dirty="0" smtClean="0">
                <a:solidFill>
                  <a:srgbClr val="EF7D00"/>
                </a:solidFill>
                <a:latin typeface="Arial"/>
                <a:cs typeface="Arial"/>
              </a:rPr>
              <a:t>TO A NETWORK</a:t>
            </a:r>
            <a:endParaRPr lang="en-US" dirty="0"/>
          </a:p>
        </p:txBody>
      </p:sp>
    </p:spTree>
    <p:extLst>
      <p:ext uri="{BB962C8B-B14F-4D97-AF65-F5344CB8AC3E}">
        <p14:creationId xmlns:p14="http://schemas.microsoft.com/office/powerpoint/2010/main" val="663603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368346" y="247342"/>
            <a:ext cx="8229600" cy="1143000"/>
          </a:xfrm>
          <a:prstGeom prst="rect">
            <a:avLst/>
          </a:prstGeom>
        </p:spPr>
        <p:txBody>
          <a:bodyPr>
            <a:noAutofit/>
          </a:bodyPr>
          <a:lstStyle/>
          <a:p>
            <a:pPr algn="l"/>
            <a:r>
              <a:rPr lang="en-US" baseline="30000" dirty="0" smtClean="0">
                <a:solidFill>
                  <a:srgbClr val="EF7D00"/>
                </a:solidFill>
                <a:latin typeface="Arial"/>
                <a:cs typeface="Arial"/>
              </a:rPr>
              <a:t>CONNECTING ONE RGA TO ONE COMPUTER</a:t>
            </a:r>
            <a:endParaRPr lang="en-US" dirty="0"/>
          </a:p>
        </p:txBody>
      </p:sp>
      <p:sp>
        <p:nvSpPr>
          <p:cNvPr id="32" name="Rectangle 31"/>
          <p:cNvSpPr/>
          <p:nvPr/>
        </p:nvSpPr>
        <p:spPr>
          <a:xfrm>
            <a:off x="1062039" y="2481999"/>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33" name="Rectangle 32"/>
          <p:cNvSpPr/>
          <p:nvPr/>
        </p:nvSpPr>
        <p:spPr>
          <a:xfrm>
            <a:off x="3795714" y="2481999"/>
            <a:ext cx="1647825" cy="609600"/>
          </a:xfrm>
          <a:prstGeom prst="rect">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Ethernet switch</a:t>
            </a:r>
            <a:endParaRPr lang="en-US" sz="1600" dirty="0">
              <a:solidFill>
                <a:srgbClr val="404040"/>
              </a:solidFill>
            </a:endParaRPr>
          </a:p>
        </p:txBody>
      </p:sp>
      <p:cxnSp>
        <p:nvCxnSpPr>
          <p:cNvPr id="34" name="Straight Connector 33"/>
          <p:cNvCxnSpPr>
            <a:stCxn id="32" idx="3"/>
            <a:endCxn id="33" idx="1"/>
          </p:cNvCxnSpPr>
          <p:nvPr/>
        </p:nvCxnSpPr>
        <p:spPr>
          <a:xfrm>
            <a:off x="2843214" y="2786799"/>
            <a:ext cx="952500" cy="0"/>
          </a:xfrm>
          <a:prstGeom prst="line">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cxnSp>
      <p:cxnSp>
        <p:nvCxnSpPr>
          <p:cNvPr id="35" name="Straight Connector 34"/>
          <p:cNvCxnSpPr>
            <a:stCxn id="33" idx="3"/>
          </p:cNvCxnSpPr>
          <p:nvPr/>
        </p:nvCxnSpPr>
        <p:spPr>
          <a:xfrm>
            <a:off x="5443539" y="2786799"/>
            <a:ext cx="857249" cy="0"/>
          </a:xfrm>
          <a:prstGeom prst="line">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cxnSp>
      <p:sp>
        <p:nvSpPr>
          <p:cNvPr id="36" name="Rectangle 35"/>
          <p:cNvSpPr/>
          <p:nvPr/>
        </p:nvSpPr>
        <p:spPr>
          <a:xfrm>
            <a:off x="1062038" y="3701199"/>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37" name="Rounded Rectangle 36"/>
          <p:cNvSpPr/>
          <p:nvPr/>
        </p:nvSpPr>
        <p:spPr>
          <a:xfrm>
            <a:off x="3795714" y="3701199"/>
            <a:ext cx="1647825" cy="609600"/>
          </a:xfrm>
          <a:prstGeom prst="roundRect">
            <a:avLst/>
          </a:prstGeom>
          <a:solidFill>
            <a:srgbClr val="F9E551">
              <a:alpha val="4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PC</a:t>
            </a:r>
            <a:endParaRPr lang="en-US" sz="1600" dirty="0">
              <a:solidFill>
                <a:srgbClr val="404040"/>
              </a:solidFill>
            </a:endParaRPr>
          </a:p>
        </p:txBody>
      </p:sp>
      <p:sp>
        <p:nvSpPr>
          <p:cNvPr id="38" name="Rounded Rectangle 37"/>
          <p:cNvSpPr/>
          <p:nvPr/>
        </p:nvSpPr>
        <p:spPr>
          <a:xfrm>
            <a:off x="6300788" y="2481999"/>
            <a:ext cx="1647825" cy="609600"/>
          </a:xfrm>
          <a:prstGeom prst="roundRect">
            <a:avLst/>
          </a:prstGeom>
          <a:solidFill>
            <a:srgbClr val="F9E551">
              <a:alpha val="4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PC</a:t>
            </a:r>
            <a:endParaRPr lang="en-US" sz="1600" dirty="0">
              <a:solidFill>
                <a:srgbClr val="404040"/>
              </a:solidFill>
            </a:endParaRPr>
          </a:p>
        </p:txBody>
      </p:sp>
      <p:cxnSp>
        <p:nvCxnSpPr>
          <p:cNvPr id="39" name="Straight Connector 38"/>
          <p:cNvCxnSpPr>
            <a:stCxn id="36" idx="3"/>
            <a:endCxn id="37" idx="1"/>
          </p:cNvCxnSpPr>
          <p:nvPr/>
        </p:nvCxnSpPr>
        <p:spPr>
          <a:xfrm>
            <a:off x="2843213" y="4005999"/>
            <a:ext cx="952501" cy="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1643064" y="3207007"/>
            <a:ext cx="530915" cy="369332"/>
          </a:xfrm>
          <a:prstGeom prst="rect">
            <a:avLst/>
          </a:prstGeom>
          <a:noFill/>
        </p:spPr>
        <p:txBody>
          <a:bodyPr wrap="none" rtlCol="0">
            <a:spAutoFit/>
          </a:bodyPr>
          <a:lstStyle/>
          <a:p>
            <a:r>
              <a:rPr lang="en-US" dirty="0" smtClean="0">
                <a:solidFill>
                  <a:schemeClr val="tx1">
                    <a:lumMod val="75000"/>
                    <a:lumOff val="25000"/>
                  </a:schemeClr>
                </a:solidFill>
              </a:rPr>
              <a:t>OR</a:t>
            </a:r>
            <a:endParaRPr lang="en-US" dirty="0">
              <a:solidFill>
                <a:schemeClr val="tx1">
                  <a:lumMod val="75000"/>
                  <a:lumOff val="25000"/>
                </a:schemeClr>
              </a:solidFill>
            </a:endParaRPr>
          </a:p>
        </p:txBody>
      </p:sp>
    </p:spTree>
    <p:extLst>
      <p:ext uri="{BB962C8B-B14F-4D97-AF65-F5344CB8AC3E}">
        <p14:creationId xmlns:p14="http://schemas.microsoft.com/office/powerpoint/2010/main" val="3284376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3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457200" y="247342"/>
            <a:ext cx="8229600" cy="1143000"/>
          </a:xfrm>
          <a:prstGeom prst="rect">
            <a:avLst/>
          </a:prstGeom>
        </p:spPr>
        <p:txBody>
          <a:bodyPr>
            <a:noAutofit/>
          </a:bodyPr>
          <a:lstStyle/>
          <a:p>
            <a:pPr algn="l"/>
            <a:r>
              <a:rPr lang="en-US" baseline="30000" dirty="0" smtClean="0">
                <a:solidFill>
                  <a:srgbClr val="EF7D00"/>
                </a:solidFill>
                <a:latin typeface="Arial"/>
                <a:cs typeface="Arial"/>
              </a:rPr>
              <a:t>CONNECTING A SINGLE RGA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TO A LOCAL NETWORK</a:t>
            </a:r>
            <a:endParaRPr lang="en-US" dirty="0"/>
          </a:p>
        </p:txBody>
      </p:sp>
      <p:sp>
        <p:nvSpPr>
          <p:cNvPr id="7" name="Content Placeholder 2"/>
          <p:cNvSpPr txBox="1">
            <a:spLocks/>
          </p:cNvSpPr>
          <p:nvPr/>
        </p:nvSpPr>
        <p:spPr>
          <a:xfrm>
            <a:off x="457200" y="1600201"/>
            <a:ext cx="8229600" cy="4525963"/>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smtClean="0"/>
          </a:p>
        </p:txBody>
      </p:sp>
      <p:sp>
        <p:nvSpPr>
          <p:cNvPr id="19" name="Rectangle 18"/>
          <p:cNvSpPr/>
          <p:nvPr/>
        </p:nvSpPr>
        <p:spPr>
          <a:xfrm>
            <a:off x="1062038" y="2478088"/>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20" name="Rectangle 19"/>
          <p:cNvSpPr/>
          <p:nvPr/>
        </p:nvSpPr>
        <p:spPr>
          <a:xfrm>
            <a:off x="3795713" y="2478088"/>
            <a:ext cx="1647825" cy="609600"/>
          </a:xfrm>
          <a:prstGeom prst="rect">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Ethernet switch</a:t>
            </a:r>
            <a:endParaRPr lang="en-US" sz="1600" dirty="0">
              <a:solidFill>
                <a:srgbClr val="404040"/>
              </a:solidFill>
            </a:endParaRPr>
          </a:p>
        </p:txBody>
      </p:sp>
      <p:cxnSp>
        <p:nvCxnSpPr>
          <p:cNvPr id="21" name="Straight Connector 20"/>
          <p:cNvCxnSpPr>
            <a:stCxn id="19" idx="3"/>
            <a:endCxn id="20" idx="1"/>
          </p:cNvCxnSpPr>
          <p:nvPr/>
        </p:nvCxnSpPr>
        <p:spPr>
          <a:xfrm>
            <a:off x="2843213" y="2782888"/>
            <a:ext cx="952500" cy="0"/>
          </a:xfrm>
          <a:prstGeom prst="line">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cxnSp>
      <p:sp>
        <p:nvSpPr>
          <p:cNvPr id="23" name="Rounded Rectangle 22"/>
          <p:cNvSpPr/>
          <p:nvPr/>
        </p:nvSpPr>
        <p:spPr>
          <a:xfrm>
            <a:off x="6300787" y="2478088"/>
            <a:ext cx="1647825" cy="609600"/>
          </a:xfrm>
          <a:prstGeom prst="roundRect">
            <a:avLst/>
          </a:prstGeom>
          <a:solidFill>
            <a:srgbClr val="F9E551">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PC</a:t>
            </a:r>
            <a:endParaRPr lang="en-US" sz="1600" dirty="0">
              <a:solidFill>
                <a:srgbClr val="404040"/>
              </a:solidFill>
            </a:endParaRPr>
          </a:p>
        </p:txBody>
      </p:sp>
      <p:sp>
        <p:nvSpPr>
          <p:cNvPr id="24" name="Snip Diagonal Corner Rectangle 23"/>
          <p:cNvSpPr/>
          <p:nvPr/>
        </p:nvSpPr>
        <p:spPr>
          <a:xfrm>
            <a:off x="3871912" y="3603627"/>
            <a:ext cx="1495425" cy="742950"/>
          </a:xfrm>
          <a:prstGeom prst="snip2DiagRect">
            <a:avLst/>
          </a:prstGeom>
          <a:solidFill>
            <a:schemeClr val="accent6">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Local network</a:t>
            </a:r>
            <a:endParaRPr lang="en-US" sz="1600" dirty="0">
              <a:solidFill>
                <a:srgbClr val="404040"/>
              </a:solidFill>
            </a:endParaRPr>
          </a:p>
        </p:txBody>
      </p:sp>
      <p:cxnSp>
        <p:nvCxnSpPr>
          <p:cNvPr id="25" name="Straight Connector 24"/>
          <p:cNvCxnSpPr>
            <a:stCxn id="24" idx="3"/>
            <a:endCxn id="20" idx="2"/>
          </p:cNvCxnSpPr>
          <p:nvPr/>
        </p:nvCxnSpPr>
        <p:spPr>
          <a:xfrm flipV="1">
            <a:off x="4619625" y="3087688"/>
            <a:ext cx="1" cy="515939"/>
          </a:xfrm>
          <a:prstGeom prst="line">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cxnSp>
      <p:sp>
        <p:nvSpPr>
          <p:cNvPr id="26" name="Snip Diagonal Corner Rectangle 25"/>
          <p:cNvSpPr/>
          <p:nvPr/>
        </p:nvSpPr>
        <p:spPr>
          <a:xfrm>
            <a:off x="6453187" y="3603627"/>
            <a:ext cx="1495425" cy="742950"/>
          </a:xfrm>
          <a:prstGeom prst="snip2DiagRect">
            <a:avLst/>
          </a:prstGeom>
          <a:solidFill>
            <a:schemeClr val="accent6">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Local network</a:t>
            </a:r>
            <a:endParaRPr lang="en-US" sz="1600" dirty="0">
              <a:solidFill>
                <a:srgbClr val="404040"/>
              </a:solidFill>
            </a:endParaRPr>
          </a:p>
        </p:txBody>
      </p:sp>
      <p:cxnSp>
        <p:nvCxnSpPr>
          <p:cNvPr id="27" name="Straight Connector 26"/>
          <p:cNvCxnSpPr>
            <a:stCxn id="26" idx="3"/>
          </p:cNvCxnSpPr>
          <p:nvPr/>
        </p:nvCxnSpPr>
        <p:spPr>
          <a:xfrm flipV="1">
            <a:off x="7200900" y="3087688"/>
            <a:ext cx="1" cy="515939"/>
          </a:xfrm>
          <a:prstGeom prst="line">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cxnSp>
      <p:cxnSp>
        <p:nvCxnSpPr>
          <p:cNvPr id="5" name="Straight Connector 4"/>
          <p:cNvCxnSpPr>
            <a:stCxn id="24" idx="0"/>
            <a:endCxn id="26" idx="2"/>
          </p:cNvCxnSpPr>
          <p:nvPr/>
        </p:nvCxnSpPr>
        <p:spPr>
          <a:xfrm>
            <a:off x="5367337" y="3975102"/>
            <a:ext cx="108585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702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3" name="Title 1"/>
          <p:cNvSpPr>
            <a:spLocks noGrp="1"/>
          </p:cNvSpPr>
          <p:nvPr>
            <p:ph type="title" idx="4294967295"/>
          </p:nvPr>
        </p:nvSpPr>
        <p:spPr>
          <a:xfrm>
            <a:off x="457200" y="301934"/>
            <a:ext cx="8229600" cy="1143000"/>
          </a:xfrm>
          <a:prstGeom prst="rect">
            <a:avLst/>
          </a:prstGeom>
        </p:spPr>
        <p:txBody>
          <a:bodyPr>
            <a:noAutofit/>
          </a:bodyPr>
          <a:lstStyle/>
          <a:p>
            <a:pPr algn="l"/>
            <a:r>
              <a:rPr lang="en-US" baseline="30000" dirty="0" smtClean="0">
                <a:solidFill>
                  <a:srgbClr val="EF7D00"/>
                </a:solidFill>
                <a:latin typeface="Arial"/>
                <a:cs typeface="Arial"/>
              </a:rPr>
              <a:t>CONNECTING MULTIPLE RGAS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TO ONE COMPUTER</a:t>
            </a:r>
            <a:endParaRPr lang="en-US" dirty="0"/>
          </a:p>
        </p:txBody>
      </p:sp>
      <p:sp>
        <p:nvSpPr>
          <p:cNvPr id="7" name="Rectangle 6"/>
          <p:cNvSpPr/>
          <p:nvPr/>
        </p:nvSpPr>
        <p:spPr>
          <a:xfrm>
            <a:off x="1068007" y="2120900"/>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10" name="Rectangle 9"/>
          <p:cNvSpPr/>
          <p:nvPr/>
        </p:nvSpPr>
        <p:spPr>
          <a:xfrm>
            <a:off x="3835270" y="2474913"/>
            <a:ext cx="1647825" cy="609600"/>
          </a:xfrm>
          <a:prstGeom prst="rect">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Ethernet Switch</a:t>
            </a:r>
            <a:endParaRPr lang="en-US" sz="1600" dirty="0">
              <a:solidFill>
                <a:srgbClr val="404040"/>
              </a:solidFill>
            </a:endParaRPr>
          </a:p>
        </p:txBody>
      </p:sp>
      <p:sp>
        <p:nvSpPr>
          <p:cNvPr id="11" name="Rectangle 10"/>
          <p:cNvSpPr/>
          <p:nvPr/>
        </p:nvSpPr>
        <p:spPr>
          <a:xfrm>
            <a:off x="1068009" y="5473718"/>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12" name="Rounded Rectangle 11"/>
          <p:cNvSpPr/>
          <p:nvPr/>
        </p:nvSpPr>
        <p:spPr>
          <a:xfrm>
            <a:off x="3835270" y="5126038"/>
            <a:ext cx="1647825" cy="609600"/>
          </a:xfrm>
          <a:prstGeom prst="roundRect">
            <a:avLst/>
          </a:prstGeom>
          <a:solidFill>
            <a:srgbClr val="F9E551">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PC</a:t>
            </a:r>
            <a:endParaRPr lang="en-US" sz="1600" dirty="0">
              <a:solidFill>
                <a:srgbClr val="404040"/>
              </a:solidFill>
            </a:endParaRPr>
          </a:p>
        </p:txBody>
      </p:sp>
      <p:sp>
        <p:nvSpPr>
          <p:cNvPr id="13" name="Rounded Rectangle 12"/>
          <p:cNvSpPr/>
          <p:nvPr/>
        </p:nvSpPr>
        <p:spPr>
          <a:xfrm>
            <a:off x="6340344" y="2474913"/>
            <a:ext cx="1647825" cy="609600"/>
          </a:xfrm>
          <a:prstGeom prst="roundRect">
            <a:avLst/>
          </a:prstGeom>
          <a:solidFill>
            <a:srgbClr val="F9E551">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PC</a:t>
            </a:r>
            <a:endParaRPr lang="en-US" sz="1600" dirty="0">
              <a:solidFill>
                <a:srgbClr val="404040"/>
              </a:solidFill>
            </a:endParaRPr>
          </a:p>
        </p:txBody>
      </p:sp>
      <p:cxnSp>
        <p:nvCxnSpPr>
          <p:cNvPr id="14" name="Straight Connector 13"/>
          <p:cNvCxnSpPr>
            <a:stCxn id="11" idx="3"/>
            <a:endCxn id="12" idx="1"/>
          </p:cNvCxnSpPr>
          <p:nvPr/>
        </p:nvCxnSpPr>
        <p:spPr>
          <a:xfrm flipV="1">
            <a:off x="2849184" y="5430838"/>
            <a:ext cx="986086" cy="34768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sp>
        <p:nvSpPr>
          <p:cNvPr id="15" name="Rectangle 14"/>
          <p:cNvSpPr/>
          <p:nvPr/>
        </p:nvSpPr>
        <p:spPr>
          <a:xfrm>
            <a:off x="1068006" y="2847901"/>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16" name="Rectangle 15"/>
          <p:cNvSpPr/>
          <p:nvPr/>
        </p:nvSpPr>
        <p:spPr>
          <a:xfrm>
            <a:off x="1068005" y="4778393"/>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cxnSp>
        <p:nvCxnSpPr>
          <p:cNvPr id="18" name="Straight Connector 17"/>
          <p:cNvCxnSpPr>
            <a:endCxn id="10" idx="1"/>
          </p:cNvCxnSpPr>
          <p:nvPr/>
        </p:nvCxnSpPr>
        <p:spPr>
          <a:xfrm>
            <a:off x="2849184" y="2265363"/>
            <a:ext cx="986086" cy="51435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cxnSp>
        <p:nvCxnSpPr>
          <p:cNvPr id="21" name="Straight Connector 20"/>
          <p:cNvCxnSpPr>
            <a:stCxn id="15" idx="3"/>
            <a:endCxn id="10" idx="1"/>
          </p:cNvCxnSpPr>
          <p:nvPr/>
        </p:nvCxnSpPr>
        <p:spPr>
          <a:xfrm flipV="1">
            <a:off x="2849181" y="2779713"/>
            <a:ext cx="986089" cy="372988"/>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cxnSp>
        <p:nvCxnSpPr>
          <p:cNvPr id="24" name="Straight Connector 23"/>
          <p:cNvCxnSpPr>
            <a:endCxn id="12" idx="1"/>
          </p:cNvCxnSpPr>
          <p:nvPr/>
        </p:nvCxnSpPr>
        <p:spPr>
          <a:xfrm>
            <a:off x="2849180" y="5126038"/>
            <a:ext cx="986090" cy="30480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cxnSp>
        <p:nvCxnSpPr>
          <p:cNvPr id="26" name="Straight Connector 25"/>
          <p:cNvCxnSpPr>
            <a:stCxn id="10" idx="3"/>
            <a:endCxn id="13" idx="1"/>
          </p:cNvCxnSpPr>
          <p:nvPr/>
        </p:nvCxnSpPr>
        <p:spPr>
          <a:xfrm>
            <a:off x="5483095" y="2779713"/>
            <a:ext cx="857249" cy="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57201" y="3749680"/>
            <a:ext cx="684653" cy="369332"/>
          </a:xfrm>
          <a:prstGeom prst="rect">
            <a:avLst/>
          </a:prstGeom>
          <a:noFill/>
        </p:spPr>
        <p:txBody>
          <a:bodyPr wrap="none" rtlCol="0">
            <a:spAutoFit/>
          </a:bodyPr>
          <a:lstStyle/>
          <a:p>
            <a:r>
              <a:rPr lang="en-US" dirty="0" smtClean="0">
                <a:solidFill>
                  <a:schemeClr val="tx1">
                    <a:lumMod val="75000"/>
                    <a:lumOff val="25000"/>
                  </a:schemeClr>
                </a:solidFill>
              </a:rPr>
              <a:t>-</a:t>
            </a:r>
            <a:r>
              <a:rPr lang="en-US" dirty="0" smtClean="0">
                <a:solidFill>
                  <a:schemeClr val="tx1">
                    <a:lumMod val="75000"/>
                    <a:lumOff val="25000"/>
                  </a:schemeClr>
                </a:solidFill>
                <a:latin typeface="Arial" panose="020B0604020202020204" pitchFamily="34" charset="0"/>
                <a:cs typeface="Arial" panose="020B0604020202020204" pitchFamily="34" charset="0"/>
              </a:rPr>
              <a:t>OR-</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457201" y="1583263"/>
            <a:ext cx="7869958" cy="646331"/>
          </a:xfrm>
          <a:prstGeom prst="rect">
            <a:avLst/>
          </a:prstGeom>
          <a:noFill/>
        </p:spPr>
        <p:txBody>
          <a:bodyPr wrap="square" rtlCol="0">
            <a:noAutofit/>
          </a:bodyPr>
          <a:lstStyle/>
          <a:p>
            <a:r>
              <a:rPr lang="en-US" dirty="0" smtClean="0">
                <a:solidFill>
                  <a:srgbClr val="404040"/>
                </a:solidFill>
                <a:latin typeface="Arial" panose="020B0604020202020204" pitchFamily="34" charset="0"/>
                <a:cs typeface="Arial" panose="020B0604020202020204" pitchFamily="34" charset="0"/>
              </a:rPr>
              <a:t>PC with one </a:t>
            </a:r>
            <a:r>
              <a:rPr lang="en-US" dirty="0">
                <a:solidFill>
                  <a:srgbClr val="404040"/>
                </a:solidFill>
                <a:latin typeface="Arial" panose="020B0604020202020204" pitchFamily="34" charset="0"/>
                <a:cs typeface="Arial" panose="020B0604020202020204" pitchFamily="34" charset="0"/>
              </a:rPr>
              <a:t>Ethernet (</a:t>
            </a:r>
            <a:r>
              <a:rPr lang="en-US" dirty="0" smtClean="0">
                <a:solidFill>
                  <a:srgbClr val="404040"/>
                </a:solidFill>
                <a:latin typeface="Arial" panose="020B0604020202020204" pitchFamily="34" charset="0"/>
                <a:cs typeface="Arial" panose="020B0604020202020204" pitchFamily="34" charset="0"/>
              </a:rPr>
              <a:t>LAN) Port and an Ethernet Switch</a:t>
            </a:r>
            <a:endParaRPr lang="en-US" dirty="0">
              <a:solidFill>
                <a:srgbClr val="404040"/>
              </a:solidFill>
              <a:latin typeface="Arial" panose="020B0604020202020204" pitchFamily="34" charset="0"/>
              <a:cs typeface="Arial" panose="020B0604020202020204" pitchFamily="34" charset="0"/>
            </a:endParaRPr>
          </a:p>
        </p:txBody>
      </p:sp>
      <p:sp>
        <p:nvSpPr>
          <p:cNvPr id="22" name="TextBox 21"/>
          <p:cNvSpPr txBox="1"/>
          <p:nvPr/>
        </p:nvSpPr>
        <p:spPr>
          <a:xfrm>
            <a:off x="457200" y="4278538"/>
            <a:ext cx="5022429" cy="369332"/>
          </a:xfrm>
          <a:prstGeom prst="rect">
            <a:avLst/>
          </a:prstGeom>
          <a:noFill/>
        </p:spPr>
        <p:txBody>
          <a:bodyPr wrap="square" rtlCol="0">
            <a:spAutoFit/>
          </a:bodyPr>
          <a:lstStyle/>
          <a:p>
            <a:r>
              <a:rPr lang="en-US" dirty="0" smtClean="0">
                <a:solidFill>
                  <a:srgbClr val="404040"/>
                </a:solidFill>
                <a:latin typeface="Arial" panose="020B0604020202020204" pitchFamily="34" charset="0"/>
                <a:cs typeface="Arial" panose="020B0604020202020204" pitchFamily="34" charset="0"/>
              </a:rPr>
              <a:t>PC with multiple Ethernet (LAN) Ports</a:t>
            </a:r>
          </a:p>
        </p:txBody>
      </p:sp>
    </p:spTree>
    <p:extLst>
      <p:ext uri="{BB962C8B-B14F-4D97-AF65-F5344CB8AC3E}">
        <p14:creationId xmlns:p14="http://schemas.microsoft.com/office/powerpoint/2010/main" val="3195814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5" grpId="0" animBg="1"/>
      <p:bldP spid="16" grpId="0" animBg="1"/>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0" name="Title 1"/>
          <p:cNvSpPr>
            <a:spLocks noGrp="1"/>
          </p:cNvSpPr>
          <p:nvPr>
            <p:ph type="title" idx="4294967295"/>
          </p:nvPr>
        </p:nvSpPr>
        <p:spPr>
          <a:xfrm>
            <a:off x="368489" y="369888"/>
            <a:ext cx="8229600" cy="1143000"/>
          </a:xfrm>
          <a:prstGeom prst="rect">
            <a:avLst/>
          </a:prstGeom>
        </p:spPr>
        <p:txBody>
          <a:bodyPr>
            <a:noAutofit/>
          </a:bodyPr>
          <a:lstStyle/>
          <a:p>
            <a:pPr algn="l"/>
            <a:r>
              <a:rPr lang="en-US" baseline="30000" dirty="0" smtClean="0">
                <a:solidFill>
                  <a:srgbClr val="EF7D00"/>
                </a:solidFill>
                <a:latin typeface="Arial"/>
                <a:cs typeface="Arial"/>
              </a:rPr>
              <a:t>CONNECTING MULTIPLE RGAs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TO A LOCAL NETWORK</a:t>
            </a:r>
            <a:endParaRPr lang="en-US" dirty="0"/>
          </a:p>
        </p:txBody>
      </p:sp>
      <p:sp>
        <p:nvSpPr>
          <p:cNvPr id="7" name="Rectangle 6"/>
          <p:cNvSpPr/>
          <p:nvPr/>
        </p:nvSpPr>
        <p:spPr>
          <a:xfrm>
            <a:off x="1062038" y="2478088"/>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sp>
        <p:nvSpPr>
          <p:cNvPr id="10" name="Rectangle 9"/>
          <p:cNvSpPr/>
          <p:nvPr/>
        </p:nvSpPr>
        <p:spPr>
          <a:xfrm>
            <a:off x="3795713" y="2478088"/>
            <a:ext cx="1647825" cy="609600"/>
          </a:xfrm>
          <a:prstGeom prst="rect">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Ethernet switch</a:t>
            </a:r>
            <a:endParaRPr lang="en-US" sz="1600" dirty="0">
              <a:solidFill>
                <a:srgbClr val="404040"/>
              </a:solidFill>
            </a:endParaRPr>
          </a:p>
        </p:txBody>
      </p:sp>
      <p:cxnSp>
        <p:nvCxnSpPr>
          <p:cNvPr id="11" name="Straight Connector 10"/>
          <p:cNvCxnSpPr>
            <a:stCxn id="7" idx="3"/>
            <a:endCxn id="10" idx="1"/>
          </p:cNvCxnSpPr>
          <p:nvPr/>
        </p:nvCxnSpPr>
        <p:spPr>
          <a:xfrm>
            <a:off x="2843213" y="2782888"/>
            <a:ext cx="952500" cy="0"/>
          </a:xfrm>
          <a:prstGeom prst="line">
            <a:avLst/>
          </a:prstGeom>
          <a:ln>
            <a:solidFill>
              <a:srgbClr val="404040"/>
            </a:solidFill>
          </a:ln>
        </p:spPr>
        <p:style>
          <a:lnRef idx="2">
            <a:schemeClr val="dk1"/>
          </a:lnRef>
          <a:fillRef idx="1">
            <a:schemeClr val="lt1"/>
          </a:fillRef>
          <a:effectRef idx="0">
            <a:schemeClr val="dk1"/>
          </a:effectRef>
          <a:fontRef idx="minor">
            <a:schemeClr val="dk1"/>
          </a:fontRef>
        </p:style>
      </p:cxnSp>
      <p:sp>
        <p:nvSpPr>
          <p:cNvPr id="13" name="Rounded Rectangle 12"/>
          <p:cNvSpPr/>
          <p:nvPr/>
        </p:nvSpPr>
        <p:spPr>
          <a:xfrm>
            <a:off x="6300787" y="2478088"/>
            <a:ext cx="1647825" cy="609600"/>
          </a:xfrm>
          <a:prstGeom prst="roundRect">
            <a:avLst/>
          </a:prstGeom>
          <a:solidFill>
            <a:srgbClr val="F9E551">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404040"/>
                </a:solidFill>
              </a:rPr>
              <a:t>PC</a:t>
            </a:r>
            <a:endParaRPr lang="en-US" dirty="0">
              <a:solidFill>
                <a:srgbClr val="404040"/>
              </a:solidFill>
            </a:endParaRPr>
          </a:p>
        </p:txBody>
      </p:sp>
      <p:sp>
        <p:nvSpPr>
          <p:cNvPr id="14" name="Snip Diagonal Corner Rectangle 13"/>
          <p:cNvSpPr/>
          <p:nvPr/>
        </p:nvSpPr>
        <p:spPr>
          <a:xfrm>
            <a:off x="3871912" y="3603627"/>
            <a:ext cx="1495425" cy="742950"/>
          </a:xfrm>
          <a:prstGeom prst="snip2DiagRect">
            <a:avLst/>
          </a:prstGeom>
          <a:solidFill>
            <a:schemeClr val="accent6">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Local network</a:t>
            </a:r>
            <a:endParaRPr lang="en-US" sz="1600" dirty="0">
              <a:solidFill>
                <a:srgbClr val="404040"/>
              </a:solidFill>
            </a:endParaRPr>
          </a:p>
        </p:txBody>
      </p:sp>
      <p:cxnSp>
        <p:nvCxnSpPr>
          <p:cNvPr id="15" name="Straight Connector 14"/>
          <p:cNvCxnSpPr>
            <a:stCxn id="14" idx="3"/>
            <a:endCxn id="10" idx="2"/>
          </p:cNvCxnSpPr>
          <p:nvPr/>
        </p:nvCxnSpPr>
        <p:spPr>
          <a:xfrm flipV="1">
            <a:off x="4619625" y="3087688"/>
            <a:ext cx="1" cy="515939"/>
          </a:xfrm>
          <a:prstGeom prst="line">
            <a:avLst/>
          </a:prstGeom>
          <a:ln>
            <a:solidFill>
              <a:srgbClr val="404040"/>
            </a:solidFill>
          </a:ln>
          <a:effectLst/>
        </p:spPr>
        <p:style>
          <a:lnRef idx="2">
            <a:schemeClr val="dk1"/>
          </a:lnRef>
          <a:fillRef idx="1">
            <a:schemeClr val="lt1"/>
          </a:fillRef>
          <a:effectRef idx="0">
            <a:schemeClr val="dk1"/>
          </a:effectRef>
          <a:fontRef idx="minor">
            <a:schemeClr val="dk1"/>
          </a:fontRef>
        </p:style>
      </p:cxnSp>
      <p:sp>
        <p:nvSpPr>
          <p:cNvPr id="16" name="Rectangle 15"/>
          <p:cNvSpPr/>
          <p:nvPr/>
        </p:nvSpPr>
        <p:spPr>
          <a:xfrm>
            <a:off x="1062037" y="3298827"/>
            <a:ext cx="1781175" cy="609600"/>
          </a:xfrm>
          <a:prstGeom prst="rect">
            <a:avLst/>
          </a:prstGeom>
          <a:solidFill>
            <a:schemeClr val="tx2">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myRGA</a:t>
            </a:r>
            <a:endParaRPr lang="en-US" sz="1600" dirty="0">
              <a:solidFill>
                <a:srgbClr val="404040"/>
              </a:solidFill>
            </a:endParaRPr>
          </a:p>
        </p:txBody>
      </p:sp>
      <p:cxnSp>
        <p:nvCxnSpPr>
          <p:cNvPr id="5" name="Straight Connector 4"/>
          <p:cNvCxnSpPr>
            <a:stCxn id="16" idx="3"/>
            <a:endCxn id="10" idx="1"/>
          </p:cNvCxnSpPr>
          <p:nvPr/>
        </p:nvCxnSpPr>
        <p:spPr>
          <a:xfrm flipV="1">
            <a:off x="2843212" y="2782888"/>
            <a:ext cx="952501" cy="820739"/>
          </a:xfrm>
          <a:prstGeom prst="line">
            <a:avLst/>
          </a:prstGeom>
          <a:ln>
            <a:solidFill>
              <a:srgbClr val="404040"/>
            </a:solidFill>
          </a:ln>
          <a:effectLst/>
        </p:spPr>
        <p:style>
          <a:lnRef idx="2">
            <a:schemeClr val="dk1"/>
          </a:lnRef>
          <a:fillRef idx="0">
            <a:schemeClr val="dk1"/>
          </a:fillRef>
          <a:effectRef idx="1">
            <a:schemeClr val="dk1"/>
          </a:effectRef>
          <a:fontRef idx="minor">
            <a:schemeClr val="tx1"/>
          </a:fontRef>
        </p:style>
      </p:cxnSp>
      <p:sp>
        <p:nvSpPr>
          <p:cNvPr id="18" name="Snip Diagonal Corner Rectangle 17"/>
          <p:cNvSpPr/>
          <p:nvPr/>
        </p:nvSpPr>
        <p:spPr>
          <a:xfrm>
            <a:off x="6376986" y="3603627"/>
            <a:ext cx="1495425" cy="742950"/>
          </a:xfrm>
          <a:prstGeom prst="snip2DiagRect">
            <a:avLst/>
          </a:prstGeom>
          <a:solidFill>
            <a:schemeClr val="accent6">
              <a:lumMod val="75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404040"/>
                </a:solidFill>
              </a:rPr>
              <a:t>Local network</a:t>
            </a:r>
            <a:endParaRPr lang="en-US" sz="1600" dirty="0">
              <a:solidFill>
                <a:srgbClr val="404040"/>
              </a:solidFill>
            </a:endParaRPr>
          </a:p>
        </p:txBody>
      </p:sp>
      <p:cxnSp>
        <p:nvCxnSpPr>
          <p:cNvPr id="19" name="Straight Connector 18"/>
          <p:cNvCxnSpPr>
            <a:stCxn id="18" idx="3"/>
          </p:cNvCxnSpPr>
          <p:nvPr/>
        </p:nvCxnSpPr>
        <p:spPr>
          <a:xfrm flipV="1">
            <a:off x="7124699" y="3087688"/>
            <a:ext cx="1" cy="515939"/>
          </a:xfrm>
          <a:prstGeom prst="line">
            <a:avLst/>
          </a:prstGeom>
          <a:ln>
            <a:solidFill>
              <a:srgbClr val="404040"/>
            </a:solidFill>
          </a:ln>
          <a:effectLst/>
        </p:spPr>
        <p:style>
          <a:lnRef idx="2">
            <a:schemeClr val="dk1"/>
          </a:lnRef>
          <a:fillRef idx="1">
            <a:schemeClr val="lt1"/>
          </a:fillRef>
          <a:effectRef idx="0">
            <a:schemeClr val="dk1"/>
          </a:effectRef>
          <a:fontRef idx="minor">
            <a:schemeClr val="dk1"/>
          </a:fontRef>
        </p:style>
      </p:cxnSp>
      <p:cxnSp>
        <p:nvCxnSpPr>
          <p:cNvPr id="12" name="Straight Connector 11"/>
          <p:cNvCxnSpPr>
            <a:stCxn id="14" idx="0"/>
            <a:endCxn id="18" idx="2"/>
          </p:cNvCxnSpPr>
          <p:nvPr/>
        </p:nvCxnSpPr>
        <p:spPr>
          <a:xfrm>
            <a:off x="5367337" y="3975102"/>
            <a:ext cx="100964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551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298755" y="3084188"/>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sz="4400" baseline="30000" dirty="0" smtClean="0">
                <a:solidFill>
                  <a:srgbClr val="EF7D00"/>
                </a:solidFill>
                <a:latin typeface="Arial"/>
                <a:cs typeface="Arial"/>
              </a:rPr>
              <a:t>CHANGING THE RGA’S IP ADDRESS</a:t>
            </a:r>
            <a:endParaRPr lang="en-US" sz="4400" dirty="0">
              <a:solidFill>
                <a:srgbClr val="404040"/>
              </a:solidFill>
              <a:latin typeface="+mj-lt"/>
            </a:endParaRPr>
          </a:p>
        </p:txBody>
      </p:sp>
      <p:sp>
        <p:nvSpPr>
          <p:cNvPr id="5"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6" name="Oval 5"/>
          <p:cNvSpPr/>
          <p:nvPr/>
        </p:nvSpPr>
        <p:spPr>
          <a:xfrm>
            <a:off x="542045" y="3002300"/>
            <a:ext cx="678825" cy="67882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3</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03112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03" y="1497797"/>
            <a:ext cx="8058091" cy="4392000"/>
          </a:xfrm>
        </p:spPr>
        <p:txBody>
          <a:bodyPr wrap="square">
            <a:noAutofit/>
          </a:bodyPr>
          <a:lstStyle/>
          <a:p>
            <a:pPr marL="0" indent="0">
              <a:buNone/>
            </a:pPr>
            <a:r>
              <a:rPr lang="en-US" dirty="0" smtClean="0">
                <a:solidFill>
                  <a:srgbClr val="404040"/>
                </a:solidFill>
              </a:rPr>
              <a:t>The onboard web server can be used to change the IP address of an RGA</a:t>
            </a:r>
          </a:p>
          <a:p>
            <a:pPr marL="0" indent="0">
              <a:buNone/>
            </a:pPr>
            <a:endParaRPr lang="en-US" sz="2000" dirty="0" smtClean="0">
              <a:solidFill>
                <a:srgbClr val="404040"/>
              </a:solidFill>
            </a:endParaRPr>
          </a:p>
          <a:p>
            <a:pPr marL="400050" lvl="1" indent="0">
              <a:buNone/>
            </a:pPr>
            <a:endParaRPr lang="en-US" sz="1600" dirty="0" smtClean="0">
              <a:solidFill>
                <a:srgbClr val="404040"/>
              </a:solidFill>
            </a:endParaRPr>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10" name="Title 1"/>
          <p:cNvSpPr txBox="1">
            <a:spLocks/>
          </p:cNvSpPr>
          <p:nvPr/>
        </p:nvSpPr>
        <p:spPr>
          <a:xfrm>
            <a:off x="457200" y="479354"/>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a:lstStyle>
          <a:p>
            <a:r>
              <a:rPr lang="en-US" baseline="30000" dirty="0" smtClean="0">
                <a:solidFill>
                  <a:srgbClr val="EF7D00"/>
                </a:solidFill>
                <a:latin typeface="Arial"/>
                <a:cs typeface="Arial"/>
              </a:rPr>
              <a:t>SETTING RGA IP ADDESS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87042"/>
            <a:ext cx="68580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695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26052" y="3151034"/>
            <a:ext cx="6999941" cy="54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sz="4400" baseline="30000" dirty="0" smtClean="0">
                <a:solidFill>
                  <a:srgbClr val="EF7D00"/>
                </a:solidFill>
                <a:latin typeface="Arial"/>
                <a:cs typeface="Arial"/>
              </a:rPr>
              <a:t>CHANGING THE PC’S IP ADDRESS</a:t>
            </a:r>
          </a:p>
        </p:txBody>
      </p:sp>
      <p:sp>
        <p:nvSpPr>
          <p:cNvPr id="6"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7" name="Oval 6"/>
          <p:cNvSpPr/>
          <p:nvPr/>
        </p:nvSpPr>
        <p:spPr>
          <a:xfrm>
            <a:off x="542045" y="3002300"/>
            <a:ext cx="678825" cy="67882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25495290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440000"/>
            <a:ext cx="3349612" cy="4392000"/>
          </a:xfrm>
        </p:spPr>
        <p:txBody>
          <a:bodyPr wrap="square">
            <a:noAutofit/>
          </a:bodyPr>
          <a:lstStyle/>
          <a:p>
            <a:pPr marL="228600" indent="-228600">
              <a:spcBef>
                <a:spcPts val="0"/>
              </a:spcBef>
              <a:spcAft>
                <a:spcPts val="1200"/>
              </a:spcAft>
            </a:pPr>
            <a:r>
              <a:rPr lang="en-US" sz="1800" dirty="0" smtClean="0"/>
              <a:t>To ensure the myRGA can properly communicate with the connected computer, the computer must have the correct network setup</a:t>
            </a:r>
            <a:endParaRPr lang="en-US" sz="2000" dirty="0"/>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991" y="1417639"/>
            <a:ext cx="1817680" cy="2640280"/>
          </a:xfrm>
          <a:prstGeom prst="rect">
            <a:avLst/>
          </a:prstGeom>
          <a:noFill/>
          <a:ln w="9525">
            <a:noFill/>
            <a:miter lim="800000"/>
            <a:headEnd/>
            <a:tailEnd/>
          </a:ln>
          <a:effectLst>
            <a:outerShdw blurRad="190500" dist="38100" dir="2700000" algn="ctr" rotWithShape="0">
              <a:schemeClr val="tx1">
                <a:alpha val="43000"/>
              </a:scheme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31" t="1181" b="1463"/>
          <a:stretch/>
        </p:blipFill>
        <p:spPr bwMode="auto">
          <a:xfrm>
            <a:off x="4670021" y="4310050"/>
            <a:ext cx="3559620" cy="1860960"/>
          </a:xfrm>
          <a:prstGeom prst="rect">
            <a:avLst/>
          </a:prstGeom>
          <a:noFill/>
          <a:ln w="9525">
            <a:noFill/>
            <a:miter lim="800000"/>
            <a:headEnd/>
            <a:tailEnd/>
          </a:ln>
          <a:effectLst>
            <a:outerShdw blurRad="1905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itle 1"/>
          <p:cNvSpPr txBox="1">
            <a:spLocks/>
          </p:cNvSpPr>
          <p:nvPr/>
        </p:nvSpPr>
        <p:spPr>
          <a:xfrm>
            <a:off x="457200" y="274639"/>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a:lstStyle>
          <a:p>
            <a:r>
              <a:rPr lang="en-US" sz="4400" baseline="30000" dirty="0" smtClean="0">
                <a:solidFill>
                  <a:srgbClr val="EF7D00"/>
                </a:solidFill>
                <a:latin typeface="Arial"/>
                <a:cs typeface="Arial"/>
              </a:rPr>
              <a:t>CHANGING THEPC’S IP ADDRESS</a:t>
            </a:r>
            <a:endParaRPr lang="en-US" sz="4400" dirty="0"/>
          </a:p>
        </p:txBody>
      </p:sp>
    </p:spTree>
    <p:extLst>
      <p:ext uri="{BB962C8B-B14F-4D97-AF65-F5344CB8AC3E}">
        <p14:creationId xmlns:p14="http://schemas.microsoft.com/office/powerpoint/2010/main" val="286558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1"/>
          <a:stretch/>
        </p:blipFill>
        <p:spPr bwMode="auto">
          <a:xfrm>
            <a:off x="493713" y="1597025"/>
            <a:ext cx="4002087" cy="2247832"/>
          </a:xfrm>
          <a:prstGeom prst="rect">
            <a:avLst/>
          </a:prstGeom>
          <a:noFill/>
          <a:ln w="9525">
            <a:noFill/>
            <a:miter lim="800000"/>
            <a:headEnd/>
            <a:tailEnd/>
          </a:ln>
          <a:effectLst>
            <a:outerShdw blurRad="190500" dist="38100" dir="2700000" algn="ctr" rotWithShape="0">
              <a:schemeClr val="tx1">
                <a:alpha val="43000"/>
              </a:scheme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052" y="1597025"/>
            <a:ext cx="3834748" cy="2572767"/>
          </a:xfrm>
          <a:prstGeom prst="rect">
            <a:avLst/>
          </a:prstGeom>
          <a:noFill/>
          <a:ln w="9525">
            <a:noFill/>
            <a:miter lim="800000"/>
            <a:headEnd/>
            <a:tailEnd/>
          </a:ln>
          <a:effectLst>
            <a:outerShdw blurRad="190500" dist="38100" dir="2700000" algn="ctr" rotWithShape="0">
              <a:schemeClr val="tx1">
                <a:alpha val="43000"/>
              </a:schemeClr>
            </a:outerShdw>
          </a:effectLst>
          <a:extLst>
            <a:ext uri="{909E8E84-426E-40DD-AFC4-6F175D3DCCD1}">
              <a14:hiddenFill xmlns:a14="http://schemas.microsoft.com/office/drawing/2010/main">
                <a:solidFill>
                  <a:schemeClr val="accent1"/>
                </a:solidFill>
              </a14:hiddenFill>
            </a:ext>
          </a:extLst>
        </p:spPr>
      </p:pic>
      <p:sp>
        <p:nvSpPr>
          <p:cNvPr id="11" name="Title 1"/>
          <p:cNvSpPr txBox="1">
            <a:spLocks/>
          </p:cNvSpPr>
          <p:nvPr/>
        </p:nvSpPr>
        <p:spPr>
          <a:xfrm>
            <a:off x="457200" y="274639"/>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a:lstStyle>
          <a:p>
            <a:r>
              <a:rPr lang="en-US" baseline="30000" dirty="0" smtClean="0">
                <a:solidFill>
                  <a:srgbClr val="EF7D00"/>
                </a:solidFill>
                <a:latin typeface="Arial"/>
                <a:cs typeface="Arial"/>
              </a:rPr>
              <a:t>CHANGING THE PC’S IP ADDRESS</a:t>
            </a:r>
          </a:p>
        </p:txBody>
      </p:sp>
    </p:spTree>
    <p:extLst>
      <p:ext uri="{BB962C8B-B14F-4D97-AF65-F5344CB8AC3E}">
        <p14:creationId xmlns:p14="http://schemas.microsoft.com/office/powerpoint/2010/main" val="1329160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lstStyle/>
          <a:p>
            <a:pPr>
              <a:spcBef>
                <a:spcPts val="0"/>
              </a:spcBef>
              <a:spcAft>
                <a:spcPts val="1200"/>
              </a:spcAft>
            </a:pPr>
            <a:r>
              <a:rPr lang="en-US" dirty="0" smtClean="0"/>
              <a:t>Develop </a:t>
            </a:r>
            <a:r>
              <a:rPr lang="en-US" dirty="0"/>
              <a:t>and demonstrate expertise with </a:t>
            </a:r>
            <a:r>
              <a:rPr lang="en-US" dirty="0" smtClean="0"/>
              <a:t>LINXON myRGA</a:t>
            </a:r>
          </a:p>
          <a:p>
            <a:pPr>
              <a:spcBef>
                <a:spcPts val="0"/>
              </a:spcBef>
              <a:spcAft>
                <a:spcPts val="1200"/>
              </a:spcAft>
            </a:pPr>
            <a:r>
              <a:rPr lang="en-US" dirty="0" smtClean="0"/>
              <a:t>Understand </a:t>
            </a:r>
            <a:r>
              <a:rPr lang="en-US" dirty="0"/>
              <a:t>how </a:t>
            </a:r>
            <a:r>
              <a:rPr lang="en-US" dirty="0" smtClean="0"/>
              <a:t>myRGAs are connected to, and communicate with, computer systems.</a:t>
            </a:r>
            <a:endParaRPr lang="en-US" dirty="0"/>
          </a:p>
        </p:txBody>
      </p:sp>
      <p:sp>
        <p:nvSpPr>
          <p:cNvPr id="5" name="Footer Placeholder 4"/>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custDataLst>
              <p:tags r:id="rId4"/>
            </p:custDataLst>
          </p:nvPr>
        </p:nvSpPr>
        <p:spPr>
          <a:xfrm>
            <a:off x="354845" y="260990"/>
            <a:ext cx="8229600" cy="1143000"/>
          </a:xfrm>
          <a:prstGeom prst="rect">
            <a:avLst/>
          </a:prstGeom>
        </p:spPr>
        <p:txBody>
          <a:bodyPr/>
          <a:lstStyle/>
          <a:p>
            <a:pPr algn="l"/>
            <a:r>
              <a:rPr lang="en-US" baseline="30000" dirty="0" smtClean="0">
                <a:solidFill>
                  <a:srgbClr val="EF7D00"/>
                </a:solidFill>
                <a:latin typeface="Arial"/>
                <a:cs typeface="Arial"/>
              </a:rPr>
              <a:t>PURPOSE</a:t>
            </a:r>
            <a:endParaRPr lang="en-US" dirty="0"/>
          </a:p>
        </p:txBody>
      </p:sp>
    </p:spTree>
    <p:custDataLst>
      <p:tags r:id="rId1"/>
    </p:custDataLst>
    <p:extLst>
      <p:ext uri="{BB962C8B-B14F-4D97-AF65-F5344CB8AC3E}">
        <p14:creationId xmlns:p14="http://schemas.microsoft.com/office/powerpoint/2010/main" val="2465523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a:noAutofit/>
          </a:bodyPr>
          <a:lstStyle/>
          <a:p>
            <a:pPr marL="0" indent="0">
              <a:buNone/>
            </a:pPr>
            <a:endParaRPr lang="en-US" sz="2000" dirty="0" smtClean="0"/>
          </a:p>
          <a:p>
            <a:pPr marL="0" indent="0">
              <a:buNone/>
            </a:pPr>
            <a:endParaRPr lang="en-US" sz="2000" dirty="0"/>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66"/>
          <a:stretch/>
        </p:blipFill>
        <p:spPr bwMode="auto">
          <a:xfrm>
            <a:off x="493713" y="1597025"/>
            <a:ext cx="3359065" cy="4270375"/>
          </a:xfrm>
          <a:prstGeom prst="rect">
            <a:avLst/>
          </a:prstGeom>
          <a:noFill/>
          <a:ln w="9525">
            <a:noFill/>
            <a:miter lim="800000"/>
            <a:headEnd/>
            <a:tailEnd/>
          </a:ln>
          <a:effectLst>
            <a:outerShdw blurRad="190500" dist="38100" dir="2700000" algn="ctr" rotWithShape="0">
              <a:schemeClr val="tx1">
                <a:alpha val="43000"/>
              </a:schemeClr>
            </a:outerShdw>
          </a:effectLst>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035" y="1600201"/>
            <a:ext cx="3831203" cy="4267199"/>
          </a:xfrm>
          <a:prstGeom prst="rect">
            <a:avLst/>
          </a:prstGeom>
          <a:noFill/>
          <a:ln w="9525">
            <a:noFill/>
            <a:miter lim="800000"/>
            <a:headEnd/>
            <a:tailEnd/>
          </a:ln>
          <a:effectLst>
            <a:outerShdw blurRad="190500" dist="35921" dir="2700000" algn="ctr" rotWithShape="0">
              <a:schemeClr val="tx1">
                <a:alpha val="43000"/>
              </a:schemeClr>
            </a:outerShdw>
          </a:effectLst>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457200" y="274639"/>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a:lstStyle>
          <a:p>
            <a:r>
              <a:rPr lang="en-US" baseline="30000" dirty="0" smtClean="0">
                <a:solidFill>
                  <a:srgbClr val="EF7D00"/>
                </a:solidFill>
                <a:latin typeface="Arial"/>
                <a:cs typeface="Arial"/>
              </a:rPr>
              <a:t>CHANGING THE PC’S IP ADDRESS</a:t>
            </a:r>
            <a:endParaRPr lang="en-US" dirty="0"/>
          </a:p>
        </p:txBody>
      </p:sp>
    </p:spTree>
    <p:extLst>
      <p:ext uri="{BB962C8B-B14F-4D97-AF65-F5344CB8AC3E}">
        <p14:creationId xmlns:p14="http://schemas.microsoft.com/office/powerpoint/2010/main" val="3270923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285107" y="2948567"/>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sz="4400" baseline="30000" dirty="0" smtClean="0">
                <a:solidFill>
                  <a:srgbClr val="EF7D00"/>
                </a:solidFill>
                <a:latin typeface="Arial"/>
                <a:cs typeface="Arial"/>
              </a:rPr>
              <a:t>NETWORK TROUBLESHOOTING</a:t>
            </a:r>
            <a:endParaRPr lang="en-US" sz="4400" dirty="0">
              <a:solidFill>
                <a:srgbClr val="404040"/>
              </a:solidFill>
              <a:latin typeface="Arial"/>
            </a:endParaRPr>
          </a:p>
        </p:txBody>
      </p:sp>
      <p:sp>
        <p:nvSpPr>
          <p:cNvPr id="6"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7" name="Oval 6"/>
          <p:cNvSpPr/>
          <p:nvPr/>
        </p:nvSpPr>
        <p:spPr>
          <a:xfrm>
            <a:off x="542045" y="3002300"/>
            <a:ext cx="678825" cy="67882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5</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495290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2717069"/>
              </p:ext>
            </p:extLst>
          </p:nvPr>
        </p:nvGraphicFramePr>
        <p:xfrm>
          <a:off x="458788" y="2579663"/>
          <a:ext cx="8105182" cy="2148159"/>
        </p:xfrm>
        <a:graphic>
          <a:graphicData uri="http://schemas.openxmlformats.org/drawingml/2006/table">
            <a:tbl>
              <a:tblPr firstRow="1" bandRow="1">
                <a:tableStyleId>{5C22544A-7EE6-4342-B048-85BDC9FD1C3A}</a:tableStyleId>
              </a:tblPr>
              <a:tblGrid>
                <a:gridCol w="1870936"/>
                <a:gridCol w="1715140"/>
                <a:gridCol w="4519106"/>
              </a:tblGrid>
              <a:tr h="609826">
                <a:tc>
                  <a:txBody>
                    <a:bodyPr/>
                    <a:lstStyle/>
                    <a:p>
                      <a:pPr algn="ctr"/>
                      <a:r>
                        <a:rPr lang="en-US" sz="1400" b="0" dirty="0" smtClean="0">
                          <a:solidFill>
                            <a:schemeClr val="bg1"/>
                          </a:solidFill>
                        </a:rPr>
                        <a:t>Ping</a:t>
                      </a:r>
                      <a:r>
                        <a:rPr lang="en-US" sz="1400" b="0" baseline="0" dirty="0" smtClean="0">
                          <a:solidFill>
                            <a:schemeClr val="bg1"/>
                          </a:solidFill>
                        </a:rPr>
                        <a:t> RGA IP Address?</a:t>
                      </a:r>
                      <a:endParaRPr lang="en-US" sz="14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baseline="0" dirty="0" smtClean="0">
                          <a:solidFill>
                            <a:schemeClr val="bg1"/>
                          </a:solidFill>
                        </a:rPr>
                        <a:t>Onboard Web Server</a:t>
                      </a:r>
                    </a:p>
                    <a:p>
                      <a:pPr algn="ctr"/>
                      <a:r>
                        <a:rPr lang="en-US" sz="1400" b="0" baseline="0" dirty="0" smtClean="0">
                          <a:solidFill>
                            <a:schemeClr val="bg1"/>
                          </a:solidFill>
                        </a:rPr>
                        <a:t>Com?</a:t>
                      </a:r>
                      <a:endParaRPr lang="en-US" sz="1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smtClean="0">
                          <a:solidFill>
                            <a:schemeClr val="bg1"/>
                          </a:solidFill>
                        </a:rPr>
                        <a:t>Suggested Steps</a:t>
                      </a:r>
                      <a:endParaRPr lang="en-US" sz="1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69468">
                <a:tc>
                  <a:txBody>
                    <a:bodyPr/>
                    <a:lstStyle/>
                    <a:p>
                      <a:pPr algn="ctr"/>
                      <a:r>
                        <a:rPr lang="en-US" sz="1400" dirty="0" smtClean="0">
                          <a:solidFill>
                            <a:srgbClr val="404040"/>
                          </a:solidFill>
                        </a:rPr>
                        <a:t>NO</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404040"/>
                          </a:solidFill>
                        </a:rPr>
                        <a:t>N/A</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404040"/>
                          </a:solidFill>
                        </a:rPr>
                        <a:t>Check the IP address of the myRGA and the PC to ensure compatibility </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8865">
                <a:tc>
                  <a:txBody>
                    <a:bodyPr/>
                    <a:lstStyle/>
                    <a:p>
                      <a:pPr algn="ctr"/>
                      <a:r>
                        <a:rPr lang="en-US" sz="1400" dirty="0" smtClean="0">
                          <a:solidFill>
                            <a:srgbClr val="404040"/>
                          </a:solidFill>
                        </a:rPr>
                        <a:t>YES</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rgbClr val="404040"/>
                          </a:solidFill>
                        </a:rPr>
                        <a:t>NO</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404040"/>
                          </a:solidFill>
                        </a:rPr>
                        <a:t>Check</a:t>
                      </a:r>
                      <a:r>
                        <a:rPr lang="en-US" sz="1400" baseline="0" dirty="0" smtClean="0">
                          <a:solidFill>
                            <a:srgbClr val="404040"/>
                          </a:solidFill>
                        </a:rPr>
                        <a:t> Firewall, Antivirus (port 80) permissions and Windows permissions (administrator privileges)</a:t>
                      </a:r>
                      <a:endParaRPr lang="en-US" sz="1400"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itle 1"/>
          <p:cNvSpPr txBox="1">
            <a:spLocks/>
          </p:cNvSpPr>
          <p:nvPr/>
        </p:nvSpPr>
        <p:spPr>
          <a:xfrm>
            <a:off x="334370" y="533946"/>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a:lstStyle>
          <a:p>
            <a:r>
              <a:rPr lang="en-US" baseline="30000" dirty="0" smtClean="0">
                <a:solidFill>
                  <a:srgbClr val="EF7D00"/>
                </a:solidFill>
                <a:latin typeface="Arial"/>
                <a:cs typeface="Arial"/>
              </a:rPr>
              <a:t>NETWORK TROUBLESHOOTING</a:t>
            </a:r>
            <a:endParaRPr lang="en-US" dirty="0"/>
          </a:p>
        </p:txBody>
      </p:sp>
      <p:sp>
        <p:nvSpPr>
          <p:cNvPr id="8"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Tree>
    <p:extLst>
      <p:ext uri="{BB962C8B-B14F-4D97-AF65-F5344CB8AC3E}">
        <p14:creationId xmlns:p14="http://schemas.microsoft.com/office/powerpoint/2010/main" val="3844980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spcAft>
                <a:spcPts val="1200"/>
              </a:spcAft>
              <a:buNone/>
            </a:pPr>
            <a:r>
              <a:rPr lang="en-US" dirty="0" smtClean="0"/>
              <a:t>Now that you have completed this module you should be able to;</a:t>
            </a:r>
          </a:p>
          <a:p>
            <a:pPr>
              <a:spcBef>
                <a:spcPts val="0"/>
              </a:spcBef>
              <a:spcAft>
                <a:spcPts val="1200"/>
              </a:spcAft>
            </a:pPr>
            <a:r>
              <a:rPr lang="en-US" dirty="0" smtClean="0"/>
              <a:t>Identify IP address and subnetwork structure</a:t>
            </a:r>
          </a:p>
          <a:p>
            <a:pPr>
              <a:spcBef>
                <a:spcPts val="0"/>
              </a:spcBef>
              <a:spcAft>
                <a:spcPts val="1200"/>
              </a:spcAft>
            </a:pPr>
            <a:r>
              <a:rPr lang="en-US" dirty="0" smtClean="0"/>
              <a:t>Change a PC’s IP address</a:t>
            </a:r>
          </a:p>
          <a:p>
            <a:pPr>
              <a:spcBef>
                <a:spcPts val="0"/>
              </a:spcBef>
              <a:spcAft>
                <a:spcPts val="1200"/>
              </a:spcAft>
            </a:pPr>
            <a:r>
              <a:rPr lang="en-US" dirty="0" smtClean="0"/>
              <a:t>Identify the myRGA default IP address</a:t>
            </a:r>
          </a:p>
          <a:p>
            <a:pPr>
              <a:spcBef>
                <a:spcPts val="0"/>
              </a:spcBef>
              <a:spcAft>
                <a:spcPts val="1200"/>
              </a:spcAft>
            </a:pPr>
            <a:r>
              <a:rPr lang="en-US" dirty="0" smtClean="0"/>
              <a:t>Change the myRGA IP address</a:t>
            </a:r>
          </a:p>
        </p:txBody>
      </p:sp>
      <p:sp>
        <p:nvSpPr>
          <p:cNvPr id="5"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327546" y="465707"/>
            <a:ext cx="8229600" cy="1143000"/>
          </a:xfrm>
          <a:prstGeom prst="rect">
            <a:avLst/>
          </a:prstGeom>
        </p:spPr>
        <p:txBody>
          <a:bodyPr/>
          <a:lstStyle/>
          <a:p>
            <a:pPr algn="l"/>
            <a:r>
              <a:rPr lang="en-US" baseline="30000" dirty="0" smtClean="0">
                <a:solidFill>
                  <a:srgbClr val="EF7D00"/>
                </a:solidFill>
                <a:latin typeface="Arial"/>
                <a:cs typeface="Arial"/>
              </a:rPr>
              <a:t>SUMMARY</a:t>
            </a:r>
            <a:endParaRPr lang="en-US" dirty="0"/>
          </a:p>
        </p:txBody>
      </p:sp>
    </p:spTree>
    <p:extLst>
      <p:ext uri="{BB962C8B-B14F-4D97-AF65-F5344CB8AC3E}">
        <p14:creationId xmlns:p14="http://schemas.microsoft.com/office/powerpoint/2010/main" val="427215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6" name="Content Placeholder 2"/>
          <p:cNvSpPr>
            <a:spLocks noGrp="1"/>
          </p:cNvSpPr>
          <p:nvPr>
            <p:ph idx="1"/>
            <p:custDataLst>
              <p:tags r:id="rId2"/>
            </p:custDataLst>
          </p:nvPr>
        </p:nvSpPr>
        <p:spPr>
          <a:xfrm>
            <a:off x="381000" y="1981200"/>
            <a:ext cx="8299200" cy="2446200"/>
          </a:xfrm>
        </p:spPr>
        <p:txBody>
          <a:bodyPr/>
          <a:lstStyle/>
          <a:p>
            <a:pPr marL="0" indent="0" algn="ctr">
              <a:lnSpc>
                <a:spcPct val="90000"/>
              </a:lnSpc>
              <a:spcBef>
                <a:spcPct val="50000"/>
              </a:spcBef>
              <a:buClr>
                <a:srgbClr val="004686"/>
              </a:buClr>
              <a:buSzPct val="110000"/>
              <a:buNone/>
            </a:pPr>
            <a:r>
              <a:rPr lang="en-US" altLang="en-US" dirty="0">
                <a:solidFill>
                  <a:srgbClr val="404040"/>
                </a:solidFill>
                <a:latin typeface="Arial" panose="020B0604020202020204" pitchFamily="34" charset="0"/>
                <a:ea typeface="ＭＳ Ｐゴシック" panose="020B0600070205080204" pitchFamily="34" charset="-128"/>
              </a:rPr>
              <a:t>You have completed the </a:t>
            </a:r>
            <a:endParaRPr lang="en-US" altLang="en-US" dirty="0" smtClean="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r>
              <a:rPr lang="en-US" b="1" dirty="0"/>
              <a:t>RGA Hardware and How an RGA Works module!</a:t>
            </a:r>
          </a:p>
          <a:p>
            <a:pPr marL="0" indent="0" algn="ctr">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r>
              <a:rPr lang="en-US" altLang="en-US" dirty="0">
                <a:solidFill>
                  <a:srgbClr val="404040"/>
                </a:solidFill>
                <a:latin typeface="Arial" panose="020B0604020202020204" pitchFamily="34" charset="0"/>
                <a:ea typeface="ＭＳ Ｐゴシック" panose="020B0600070205080204" pitchFamily="34" charset="-128"/>
              </a:rPr>
              <a:t>You may come back and review </a:t>
            </a:r>
          </a:p>
          <a:p>
            <a:pPr marL="0" indent="0" algn="ctr">
              <a:lnSpc>
                <a:spcPct val="90000"/>
              </a:lnSpc>
              <a:spcBef>
                <a:spcPct val="50000"/>
              </a:spcBef>
              <a:buClr>
                <a:srgbClr val="004686"/>
              </a:buClr>
              <a:buSzPct val="110000"/>
              <a:buNone/>
            </a:pPr>
            <a:r>
              <a:rPr lang="en-US" altLang="en-US" dirty="0">
                <a:solidFill>
                  <a:srgbClr val="404040"/>
                </a:solidFill>
                <a:latin typeface="Arial" panose="020B0604020202020204" pitchFamily="34" charset="0"/>
                <a:ea typeface="ＭＳ Ｐゴシック" panose="020B0600070205080204" pitchFamily="34" charset="-128"/>
              </a:rPr>
              <a:t>the content of this module at any time.</a:t>
            </a:r>
          </a:p>
          <a:p>
            <a:pPr marL="0" indent="0" algn="ctr">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endParaRPr lang="en-US" altLang="en-US" b="1" dirty="0" smtClean="0">
              <a:solidFill>
                <a:srgbClr val="404040"/>
              </a:solidFill>
              <a:latin typeface="Arial" panose="020B0604020202020204" pitchFamily="34" charset="0"/>
            </a:endParaRPr>
          </a:p>
          <a:p>
            <a:pPr marL="0" indent="0" algn="ctr">
              <a:lnSpc>
                <a:spcPct val="90000"/>
              </a:lnSpc>
              <a:spcBef>
                <a:spcPct val="50000"/>
              </a:spcBef>
              <a:buClr>
                <a:srgbClr val="004686"/>
              </a:buClr>
              <a:buSzPct val="110000"/>
              <a:buNone/>
            </a:pPr>
            <a:endParaRPr lang="en-US" dirty="0">
              <a:solidFill>
                <a:srgbClr val="404040"/>
              </a:solidFill>
            </a:endParaRPr>
          </a:p>
        </p:txBody>
      </p:sp>
      <p:sp>
        <p:nvSpPr>
          <p:cNvPr id="7" name="Title 1"/>
          <p:cNvSpPr txBox="1">
            <a:spLocks/>
          </p:cNvSpPr>
          <p:nvPr>
            <p:custDataLst>
              <p:tags r:id="rId3"/>
            </p:custDataLst>
          </p:nvPr>
        </p:nvSpPr>
        <p:spPr>
          <a:xfrm>
            <a:off x="457200" y="11430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aseline="30000" dirty="0" smtClean="0">
                <a:solidFill>
                  <a:srgbClr val="EF7D00"/>
                </a:solidFill>
                <a:latin typeface="Arial"/>
                <a:cs typeface="Arial"/>
              </a:rPr>
              <a:t>THANK YOU!</a:t>
            </a:r>
            <a:endParaRPr lang="en-US" dirty="0"/>
          </a:p>
        </p:txBody>
      </p:sp>
    </p:spTree>
    <p:custDataLst>
      <p:tags r:id="rId1"/>
    </p:custDataLst>
    <p:extLst>
      <p:ext uri="{BB962C8B-B14F-4D97-AF65-F5344CB8AC3E}">
        <p14:creationId xmlns:p14="http://schemas.microsoft.com/office/powerpoint/2010/main" val="61962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1200"/>
              </a:spcAft>
            </a:pPr>
            <a:r>
              <a:rPr lang="en-US" dirty="0" smtClean="0">
                <a:solidFill>
                  <a:srgbClr val="404040"/>
                </a:solidFill>
              </a:rPr>
              <a:t>Identify IP address and subnetwork structure</a:t>
            </a:r>
          </a:p>
          <a:p>
            <a:pPr>
              <a:spcBef>
                <a:spcPts val="0"/>
              </a:spcBef>
              <a:spcAft>
                <a:spcPts val="1200"/>
              </a:spcAft>
            </a:pPr>
            <a:r>
              <a:rPr lang="en-US" dirty="0" smtClean="0">
                <a:solidFill>
                  <a:srgbClr val="404040"/>
                </a:solidFill>
              </a:rPr>
              <a:t>Change a PCs IP address</a:t>
            </a:r>
          </a:p>
          <a:p>
            <a:pPr>
              <a:spcBef>
                <a:spcPts val="0"/>
              </a:spcBef>
              <a:spcAft>
                <a:spcPts val="1200"/>
              </a:spcAft>
            </a:pPr>
            <a:r>
              <a:rPr lang="en-US" dirty="0" smtClean="0">
                <a:solidFill>
                  <a:srgbClr val="404040"/>
                </a:solidFill>
              </a:rPr>
              <a:t>Identify myRGA’s default IP address</a:t>
            </a:r>
          </a:p>
          <a:p>
            <a:pPr>
              <a:spcBef>
                <a:spcPts val="0"/>
              </a:spcBef>
              <a:spcAft>
                <a:spcPts val="1200"/>
              </a:spcAft>
            </a:pPr>
            <a:r>
              <a:rPr lang="en-US" dirty="0" smtClean="0">
                <a:solidFill>
                  <a:srgbClr val="404040"/>
                </a:solidFill>
              </a:rPr>
              <a:t>Change myRGA’s IP Address</a:t>
            </a:r>
          </a:p>
        </p:txBody>
      </p:sp>
      <p:sp>
        <p:nvSpPr>
          <p:cNvPr id="5"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423088" y="274638"/>
            <a:ext cx="8229600" cy="1143000"/>
          </a:xfrm>
          <a:prstGeom prst="rect">
            <a:avLst/>
          </a:prstGeom>
        </p:spPr>
        <p:txBody>
          <a:bodyPr>
            <a:noAutofit/>
          </a:bodyPr>
          <a:lstStyle/>
          <a:p>
            <a:pPr algn="l"/>
            <a:r>
              <a:rPr lang="en-US" baseline="30000" dirty="0" smtClean="0">
                <a:solidFill>
                  <a:srgbClr val="EF7D00"/>
                </a:solidFill>
                <a:latin typeface="Arial"/>
                <a:cs typeface="Arial"/>
              </a:rPr>
              <a:t>MAIN OBJECTIVES</a:t>
            </a:r>
            <a:endParaRPr lang="en-US" dirty="0"/>
          </a:p>
        </p:txBody>
      </p:sp>
    </p:spTree>
    <p:extLst>
      <p:ext uri="{BB962C8B-B14F-4D97-AF65-F5344CB8AC3E}">
        <p14:creationId xmlns:p14="http://schemas.microsoft.com/office/powerpoint/2010/main" val="309884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449706" y="274638"/>
            <a:ext cx="8229600" cy="1143000"/>
          </a:xfrm>
          <a:prstGeom prst="rect">
            <a:avLst/>
          </a:prstGeom>
        </p:spPr>
        <p:txBody>
          <a:bodyPr>
            <a:noAutofit/>
          </a:bodyPr>
          <a:lstStyle/>
          <a:p>
            <a:pPr algn="l"/>
            <a:r>
              <a:rPr lang="en-US" baseline="30000" dirty="0" smtClean="0">
                <a:solidFill>
                  <a:srgbClr val="EF7D00"/>
                </a:solidFill>
                <a:latin typeface="Arial"/>
                <a:cs typeface="Arial"/>
              </a:rPr>
              <a:t>OUTLINE</a:t>
            </a:r>
            <a:endParaRPr lang="en-US" dirty="0"/>
          </a:p>
        </p:txBody>
      </p:sp>
      <p:sp>
        <p:nvSpPr>
          <p:cNvPr id="37" name="TextBox 36"/>
          <p:cNvSpPr txBox="1"/>
          <p:nvPr/>
        </p:nvSpPr>
        <p:spPr>
          <a:xfrm>
            <a:off x="918723" y="1555750"/>
            <a:ext cx="6036395" cy="2708434"/>
          </a:xfrm>
          <a:prstGeom prst="rect">
            <a:avLst/>
          </a:prstGeom>
          <a:noFill/>
        </p:spPr>
        <p:txBody>
          <a:bodyPr wrap="square" rtlCol="0">
            <a:spAutoFit/>
          </a:bodyPr>
          <a:lstStyle/>
          <a:p>
            <a:pPr>
              <a:spcAft>
                <a:spcPts val="2400"/>
              </a:spcAft>
            </a:pPr>
            <a:r>
              <a:rPr lang="en-US" dirty="0">
                <a:solidFill>
                  <a:srgbClr val="404040"/>
                </a:solidFill>
                <a:latin typeface="Arial" panose="020B0604020202020204" pitchFamily="34" charset="0"/>
                <a:cs typeface="Arial" panose="020B0604020202020204" pitchFamily="34" charset="0"/>
              </a:rPr>
              <a:t>Ethernet TCP/IP networking principles</a:t>
            </a:r>
          </a:p>
          <a:p>
            <a:pPr>
              <a:spcAft>
                <a:spcPts val="2400"/>
              </a:spcAft>
            </a:pPr>
            <a:r>
              <a:rPr lang="en-US" dirty="0" smtClean="0">
                <a:solidFill>
                  <a:srgbClr val="404040"/>
                </a:solidFill>
                <a:latin typeface="Arial" panose="020B0604020202020204" pitchFamily="34" charset="0"/>
                <a:cs typeface="Arial" panose="020B0604020202020204" pitchFamily="34" charset="0"/>
              </a:rPr>
              <a:t>Connecting myRGA to </a:t>
            </a:r>
            <a:r>
              <a:rPr lang="en-US" dirty="0">
                <a:solidFill>
                  <a:srgbClr val="404040"/>
                </a:solidFill>
                <a:latin typeface="Arial" panose="020B0604020202020204" pitchFamily="34" charset="0"/>
                <a:cs typeface="Arial" panose="020B0604020202020204" pitchFamily="34" charset="0"/>
              </a:rPr>
              <a:t>a network </a:t>
            </a:r>
            <a:endParaRPr lang="en-US" dirty="0" smtClean="0">
              <a:solidFill>
                <a:srgbClr val="404040"/>
              </a:solidFill>
              <a:latin typeface="Arial" panose="020B0604020202020204" pitchFamily="34" charset="0"/>
              <a:cs typeface="Arial" panose="020B0604020202020204" pitchFamily="34" charset="0"/>
            </a:endParaRPr>
          </a:p>
          <a:p>
            <a:pPr>
              <a:spcAft>
                <a:spcPts val="2400"/>
              </a:spcAft>
            </a:pPr>
            <a:r>
              <a:rPr lang="en-US" dirty="0">
                <a:solidFill>
                  <a:srgbClr val="404040"/>
                </a:solidFill>
                <a:latin typeface="Arial" panose="020B0604020202020204" pitchFamily="34" charset="0"/>
                <a:cs typeface="Arial" panose="020B0604020202020204" pitchFamily="34" charset="0"/>
              </a:rPr>
              <a:t>Changing </a:t>
            </a:r>
            <a:r>
              <a:rPr lang="en-US" dirty="0" smtClean="0">
                <a:solidFill>
                  <a:srgbClr val="404040"/>
                </a:solidFill>
                <a:latin typeface="Arial" panose="020B0604020202020204" pitchFamily="34" charset="0"/>
                <a:cs typeface="Arial" panose="020B0604020202020204" pitchFamily="34" charset="0"/>
              </a:rPr>
              <a:t>the RGA’s </a:t>
            </a:r>
            <a:r>
              <a:rPr lang="en-US" dirty="0">
                <a:solidFill>
                  <a:srgbClr val="404040"/>
                </a:solidFill>
                <a:latin typeface="Arial" panose="020B0604020202020204" pitchFamily="34" charset="0"/>
                <a:cs typeface="Arial" panose="020B0604020202020204" pitchFamily="34" charset="0"/>
              </a:rPr>
              <a:t>IP address </a:t>
            </a:r>
            <a:endParaRPr lang="en-US" dirty="0" smtClean="0">
              <a:solidFill>
                <a:srgbClr val="404040"/>
              </a:solidFill>
              <a:latin typeface="Arial" panose="020B0604020202020204" pitchFamily="34" charset="0"/>
              <a:cs typeface="Arial" panose="020B0604020202020204" pitchFamily="34" charset="0"/>
            </a:endParaRPr>
          </a:p>
          <a:p>
            <a:pPr>
              <a:spcAft>
                <a:spcPts val="2400"/>
              </a:spcAft>
            </a:pPr>
            <a:r>
              <a:rPr lang="en-US" dirty="0" smtClean="0">
                <a:solidFill>
                  <a:srgbClr val="404040"/>
                </a:solidFill>
                <a:latin typeface="Arial" panose="020B0604020202020204" pitchFamily="34" charset="0"/>
                <a:cs typeface="Arial" panose="020B0604020202020204" pitchFamily="34" charset="0"/>
              </a:rPr>
              <a:t>Changing the PC’s IP address</a:t>
            </a:r>
            <a:endParaRPr lang="en-US" dirty="0">
              <a:solidFill>
                <a:srgbClr val="404040"/>
              </a:solidFill>
              <a:latin typeface="Arial" panose="020B0604020202020204" pitchFamily="34" charset="0"/>
              <a:cs typeface="Arial" panose="020B0604020202020204" pitchFamily="34" charset="0"/>
            </a:endParaRPr>
          </a:p>
          <a:p>
            <a:pPr>
              <a:spcAft>
                <a:spcPts val="2400"/>
              </a:spcAft>
            </a:pPr>
            <a:r>
              <a:rPr lang="en-US" dirty="0">
                <a:solidFill>
                  <a:srgbClr val="404040"/>
                </a:solidFill>
                <a:latin typeface="Arial" panose="020B0604020202020204" pitchFamily="34" charset="0"/>
                <a:cs typeface="Arial" panose="020B0604020202020204" pitchFamily="34" charset="0"/>
              </a:rPr>
              <a:t>N</a:t>
            </a:r>
            <a:r>
              <a:rPr lang="en-US" dirty="0" smtClean="0">
                <a:solidFill>
                  <a:srgbClr val="404040"/>
                </a:solidFill>
                <a:latin typeface="Arial" panose="020B0604020202020204" pitchFamily="34" charset="0"/>
                <a:cs typeface="Arial" panose="020B0604020202020204" pitchFamily="34" charset="0"/>
              </a:rPr>
              <a:t>etwork troubleshooting</a:t>
            </a:r>
            <a:endParaRPr lang="en-US" altLang="en-US" dirty="0" smtClean="0">
              <a:solidFill>
                <a:srgbClr val="404040"/>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19" name="Oval 18"/>
          <p:cNvSpPr/>
          <p:nvPr/>
        </p:nvSpPr>
        <p:spPr>
          <a:xfrm>
            <a:off x="542046" y="1559256"/>
            <a:ext cx="376677" cy="376677"/>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20" name="Oval 19"/>
          <p:cNvSpPr/>
          <p:nvPr/>
        </p:nvSpPr>
        <p:spPr>
          <a:xfrm>
            <a:off x="542046" y="2129959"/>
            <a:ext cx="376677" cy="376677"/>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1" name="Oval 20"/>
          <p:cNvSpPr/>
          <p:nvPr/>
        </p:nvSpPr>
        <p:spPr>
          <a:xfrm>
            <a:off x="542045" y="2710218"/>
            <a:ext cx="376677" cy="376677"/>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2" name="Oval 21"/>
          <p:cNvSpPr/>
          <p:nvPr/>
        </p:nvSpPr>
        <p:spPr>
          <a:xfrm>
            <a:off x="542046" y="3299345"/>
            <a:ext cx="376677" cy="376677"/>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4" name="Oval 23"/>
          <p:cNvSpPr/>
          <p:nvPr/>
        </p:nvSpPr>
        <p:spPr>
          <a:xfrm>
            <a:off x="542046" y="3861179"/>
            <a:ext cx="376677" cy="376677"/>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2554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07935" y="2869187"/>
            <a:ext cx="699994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sz="4400" baseline="30000" dirty="0" smtClean="0">
                <a:solidFill>
                  <a:srgbClr val="EF7D00"/>
                </a:solidFill>
                <a:latin typeface="Arial"/>
                <a:cs typeface="Arial"/>
              </a:rPr>
              <a:t>ETHERNET TCP/IP </a:t>
            </a:r>
          </a:p>
          <a:p>
            <a:r>
              <a:rPr lang="en-US" sz="4400" baseline="30000" dirty="0" smtClean="0">
                <a:solidFill>
                  <a:srgbClr val="EF7D00"/>
                </a:solidFill>
                <a:latin typeface="Arial"/>
                <a:cs typeface="Arial"/>
              </a:rPr>
              <a:t>NETWORKING</a:t>
            </a:r>
            <a:r>
              <a:rPr lang="en-US" sz="4400" dirty="0" smtClean="0">
                <a:solidFill>
                  <a:srgbClr val="EF7D00"/>
                </a:solidFill>
                <a:latin typeface="Arial"/>
                <a:cs typeface="Arial"/>
              </a:rPr>
              <a:t> </a:t>
            </a:r>
            <a:r>
              <a:rPr lang="en-US" sz="4400" baseline="30000" dirty="0" smtClean="0">
                <a:solidFill>
                  <a:srgbClr val="EF7D00"/>
                </a:solidFill>
                <a:latin typeface="Arial"/>
                <a:cs typeface="Arial"/>
              </a:rPr>
              <a:t>PRINCIPLES</a:t>
            </a:r>
            <a:endParaRPr lang="en-US" sz="4400" dirty="0">
              <a:solidFill>
                <a:srgbClr val="404040"/>
              </a:solidFill>
              <a:latin typeface="+mj-lt"/>
            </a:endParaRPr>
          </a:p>
        </p:txBody>
      </p:sp>
      <p:sp>
        <p:nvSpPr>
          <p:cNvPr id="6" name="Oval 5"/>
          <p:cNvSpPr/>
          <p:nvPr/>
        </p:nvSpPr>
        <p:spPr>
          <a:xfrm>
            <a:off x="542045" y="3002300"/>
            <a:ext cx="678825" cy="67882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p:sp>
        <p:nvSpPr>
          <p:cNvPr id="4" name="Footer Placeholder 5"/>
          <p:cNvSpPr>
            <a:spLocks noGrp="1"/>
          </p:cNvSpPr>
          <p:nvPr>
            <p:ph type="ftr" sz="quarter" idx="3"/>
          </p:nvPr>
        </p:nvSpPr>
        <p:spPr>
          <a:xfrm>
            <a:off x="3124200" y="6396875"/>
            <a:ext cx="2895600" cy="365125"/>
          </a:xfrm>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7774722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IP addresses are assigned to identify specific devices on a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given network</a:t>
            </a:r>
          </a:p>
          <a:p>
            <a:pPr marL="228600" indent="-228600">
              <a:spcBef>
                <a:spcPts val="0"/>
              </a:spcBef>
              <a:spcAft>
                <a:spcPts val="600"/>
              </a:spcAft>
            </a:pPr>
            <a:r>
              <a:rPr lang="en-US" dirty="0" smtClean="0">
                <a:latin typeface="Arial" panose="020B0604020202020204" pitchFamily="34" charset="0"/>
                <a:cs typeface="Arial" panose="020B0604020202020204" pitchFamily="34" charset="0"/>
              </a:rPr>
              <a:t>Static IP Address vs. DHCP (Dynamic Host Communication Protocol)</a:t>
            </a:r>
          </a:p>
          <a:p>
            <a:pPr marL="685800" lvl="1" indent="-228600">
              <a:spcBef>
                <a:spcPts val="0"/>
              </a:spcBef>
              <a:spcAft>
                <a:spcPts val="600"/>
              </a:spcAft>
            </a:pPr>
            <a:r>
              <a:rPr lang="en-US" sz="1800" dirty="0" smtClean="0">
                <a:latin typeface="Arial" panose="020B0604020202020204" pitchFamily="34" charset="0"/>
                <a:cs typeface="Arial" panose="020B0604020202020204" pitchFamily="34" charset="0"/>
              </a:rPr>
              <a:t>Static IP Address (manually setting an IP address) is recommended</a:t>
            </a:r>
          </a:p>
          <a:p>
            <a:pPr marL="685800" lvl="1" indent="-228600">
              <a:spcBef>
                <a:spcPts val="0"/>
              </a:spcBef>
              <a:spcAft>
                <a:spcPts val="600"/>
              </a:spcAft>
            </a:pPr>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f the IP address changes then communication will be lost between the software and the RGA.</a:t>
            </a:r>
          </a:p>
          <a:p>
            <a:pPr marL="685800" lvl="1" indent="-228600">
              <a:spcBef>
                <a:spcPts val="0"/>
              </a:spcBef>
              <a:spcAft>
                <a:spcPts val="1200"/>
              </a:spcAft>
            </a:pPr>
            <a:r>
              <a:rPr lang="en-US" sz="1800" dirty="0" smtClean="0">
                <a:latin typeface="Arial" panose="020B0604020202020204" pitchFamily="34" charset="0"/>
                <a:cs typeface="Arial" panose="020B0604020202020204" pitchFamily="34" charset="0"/>
              </a:rPr>
              <a:t>DHCP IP Address is automatically set by the host</a:t>
            </a:r>
          </a:p>
          <a:p>
            <a:pPr marL="228600" indent="-228600">
              <a:spcBef>
                <a:spcPts val="0"/>
              </a:spcBef>
              <a:spcAft>
                <a:spcPts val="600"/>
              </a:spcAft>
            </a:pPr>
            <a:r>
              <a:rPr lang="en-US" dirty="0" smtClean="0">
                <a:latin typeface="Arial" panose="020B0604020202020204" pitchFamily="34" charset="0"/>
                <a:cs typeface="Arial" panose="020B0604020202020204" pitchFamily="34" charset="0"/>
              </a:rPr>
              <a:t>IPv4 Addresses</a:t>
            </a:r>
          </a:p>
          <a:p>
            <a:pPr marL="628650" lvl="2">
              <a:spcBef>
                <a:spcPts val="0"/>
              </a:spcBef>
              <a:spcAft>
                <a:spcPts val="600"/>
              </a:spcAft>
            </a:pPr>
            <a:r>
              <a:rPr lang="en-US" sz="1800" dirty="0">
                <a:latin typeface="Arial" panose="020B0604020202020204" pitchFamily="34" charset="0"/>
                <a:cs typeface="Arial" panose="020B0604020202020204" pitchFamily="34" charset="0"/>
              </a:rPr>
              <a:t>Example </a:t>
            </a:r>
            <a:r>
              <a:rPr lang="en-US" sz="1800" dirty="0" smtClean="0">
                <a:latin typeface="Arial" panose="020B0604020202020204" pitchFamily="34" charset="0"/>
                <a:cs typeface="Arial" panose="020B0604020202020204" pitchFamily="34" charset="0"/>
              </a:rPr>
              <a:t>192.168.1.100</a:t>
            </a:r>
            <a:endParaRPr lang="en-US" sz="1800" dirty="0">
              <a:latin typeface="Arial" panose="020B0604020202020204" pitchFamily="34" charset="0"/>
              <a:cs typeface="Arial" panose="020B0604020202020204" pitchFamily="34" charset="0"/>
            </a:endParaRPr>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10" name="Title 1"/>
          <p:cNvSpPr>
            <a:spLocks noGrp="1"/>
          </p:cNvSpPr>
          <p:nvPr>
            <p:ph type="title" idx="4294967295"/>
          </p:nvPr>
        </p:nvSpPr>
        <p:spPr>
          <a:xfrm>
            <a:off x="327547" y="288286"/>
            <a:ext cx="8229600" cy="1143000"/>
          </a:xfrm>
          <a:prstGeom prst="rect">
            <a:avLst/>
          </a:prstGeom>
        </p:spPr>
        <p:txBody>
          <a:bodyPr>
            <a:noAutofit/>
          </a:bodyPr>
          <a:lstStyle/>
          <a:p>
            <a:pPr algn="l"/>
            <a:r>
              <a:rPr lang="en-US" baseline="30000" dirty="0" smtClean="0">
                <a:solidFill>
                  <a:srgbClr val="EF7D00"/>
                </a:solidFill>
                <a:latin typeface="Arial"/>
                <a:cs typeface="Arial"/>
              </a:rPr>
              <a:t>IP ADDRESSES</a:t>
            </a:r>
            <a:endParaRPr lang="en-US" dirty="0"/>
          </a:p>
        </p:txBody>
      </p:sp>
    </p:spTree>
    <p:extLst>
      <p:ext uri="{BB962C8B-B14F-4D97-AF65-F5344CB8AC3E}">
        <p14:creationId xmlns:p14="http://schemas.microsoft.com/office/powerpoint/2010/main" val="2045014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440000"/>
            <a:ext cx="3881875" cy="4392000"/>
          </a:xfrm>
        </p:spPr>
        <p:txBody>
          <a:bodyPr wrap="square">
            <a:noAutofit/>
          </a:bodyPr>
          <a:lstStyle/>
          <a:p>
            <a:pPr marL="0" indent="0">
              <a:spcBef>
                <a:spcPts val="0"/>
              </a:spcBef>
              <a:spcAft>
                <a:spcPts val="1200"/>
              </a:spcAft>
              <a:buNone/>
            </a:pPr>
            <a:r>
              <a:rPr lang="en-US" dirty="0" smtClean="0">
                <a:solidFill>
                  <a:srgbClr val="404040"/>
                </a:solidFill>
              </a:rPr>
              <a:t>Subnetworking is a method of logically dividing an IP network</a:t>
            </a:r>
          </a:p>
          <a:p>
            <a:pPr>
              <a:spcBef>
                <a:spcPts val="0"/>
              </a:spcBef>
              <a:spcAft>
                <a:spcPts val="1200"/>
              </a:spcAft>
            </a:pPr>
            <a:r>
              <a:rPr lang="en-US" dirty="0" smtClean="0">
                <a:solidFill>
                  <a:srgbClr val="404040"/>
                </a:solidFill>
              </a:rPr>
              <a:t>IP Address – Unique identifier for each device</a:t>
            </a:r>
          </a:p>
          <a:p>
            <a:pPr>
              <a:spcBef>
                <a:spcPts val="0"/>
              </a:spcBef>
              <a:spcAft>
                <a:spcPts val="1200"/>
              </a:spcAft>
            </a:pPr>
            <a:r>
              <a:rPr lang="en-US" dirty="0" smtClean="0">
                <a:solidFill>
                  <a:srgbClr val="404040"/>
                </a:solidFill>
              </a:rPr>
              <a:t>Subnet Mask – Determines </a:t>
            </a:r>
            <a:r>
              <a:rPr lang="en-US" dirty="0">
                <a:solidFill>
                  <a:srgbClr val="404040"/>
                </a:solidFill>
              </a:rPr>
              <a:t>the </a:t>
            </a:r>
            <a:r>
              <a:rPr lang="en-US" dirty="0" smtClean="0">
                <a:solidFill>
                  <a:srgbClr val="404040"/>
                </a:solidFill>
              </a:rPr>
              <a:t>portion of the IP address </a:t>
            </a:r>
            <a:br>
              <a:rPr lang="en-US" dirty="0" smtClean="0">
                <a:solidFill>
                  <a:srgbClr val="404040"/>
                </a:solidFill>
              </a:rPr>
            </a:br>
            <a:r>
              <a:rPr lang="en-US" dirty="0" smtClean="0">
                <a:solidFill>
                  <a:srgbClr val="404040"/>
                </a:solidFill>
              </a:rPr>
              <a:t>that is the network </a:t>
            </a:r>
            <a:r>
              <a:rPr lang="en-US" dirty="0">
                <a:solidFill>
                  <a:srgbClr val="404040"/>
                </a:solidFill>
              </a:rPr>
              <a:t>prefix</a:t>
            </a:r>
            <a:endParaRPr lang="en-US" dirty="0" smtClean="0">
              <a:solidFill>
                <a:srgbClr val="404040"/>
              </a:solidFill>
            </a:endParaRPr>
          </a:p>
          <a:p>
            <a:pPr>
              <a:spcBef>
                <a:spcPts val="0"/>
              </a:spcBef>
              <a:spcAft>
                <a:spcPts val="1200"/>
              </a:spcAft>
            </a:pPr>
            <a:r>
              <a:rPr lang="en-US" dirty="0" smtClean="0">
                <a:solidFill>
                  <a:srgbClr val="404040"/>
                </a:solidFill>
              </a:rPr>
              <a:t>Network Prefix – Same for all devices on a subnet</a:t>
            </a:r>
          </a:p>
          <a:p>
            <a:pPr marL="0" indent="0">
              <a:spcBef>
                <a:spcPts val="0"/>
              </a:spcBef>
              <a:spcAft>
                <a:spcPts val="1200"/>
              </a:spcAft>
              <a:buNone/>
            </a:pPr>
            <a:endParaRPr lang="en-US" sz="2000" baseline="-25000" dirty="0">
              <a:solidFill>
                <a:srgbClr val="404040"/>
              </a:solidFill>
            </a:endParaRPr>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4" name="Title 3"/>
          <p:cNvSpPr>
            <a:spLocks noGrp="1"/>
          </p:cNvSpPr>
          <p:nvPr>
            <p:ph type="title" idx="4294967295"/>
          </p:nvPr>
        </p:nvSpPr>
        <p:spPr>
          <a:xfrm>
            <a:off x="382137" y="274638"/>
            <a:ext cx="8229600" cy="1143000"/>
          </a:xfrm>
          <a:prstGeom prst="rect">
            <a:avLst/>
          </a:prstGeom>
        </p:spPr>
        <p:txBody>
          <a:bodyPr>
            <a:noAutofit/>
          </a:bodyPr>
          <a:lstStyle/>
          <a:p>
            <a:pPr algn="l"/>
            <a:r>
              <a:rPr lang="en-US" baseline="30000" dirty="0" smtClean="0">
                <a:solidFill>
                  <a:srgbClr val="EF7D00"/>
                </a:solidFill>
                <a:latin typeface="Arial"/>
                <a:cs typeface="Arial"/>
              </a:rPr>
              <a:t>SUBNETWORKS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21022205"/>
              </p:ext>
            </p:extLst>
          </p:nvPr>
        </p:nvGraphicFramePr>
        <p:xfrm>
          <a:off x="4408224" y="2063029"/>
          <a:ext cx="4599296" cy="1324184"/>
        </p:xfrm>
        <a:graphic>
          <a:graphicData uri="http://schemas.openxmlformats.org/drawingml/2006/table">
            <a:tbl>
              <a:tblPr firstRow="1" bandRow="1">
                <a:tableStyleId>{5C22544A-7EE6-4342-B048-85BDC9FD1C3A}</a:tableStyleId>
              </a:tblPr>
              <a:tblGrid>
                <a:gridCol w="1580771"/>
                <a:gridCol w="1522017"/>
                <a:gridCol w="1496508"/>
              </a:tblGrid>
              <a:tr h="331046">
                <a:tc>
                  <a:txBody>
                    <a:bodyPr/>
                    <a:lstStyle/>
                    <a:p>
                      <a:endParaRPr lang="en-US" sz="1400" dirty="0">
                        <a:solidFill>
                          <a:schemeClr val="bg1"/>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0" dirty="0" smtClean="0">
                          <a:solidFill>
                            <a:schemeClr val="bg1"/>
                          </a:solidFill>
                        </a:rPr>
                        <a:t>Example 1</a:t>
                      </a:r>
                      <a:endParaRPr lang="en-US" sz="1200" b="0" dirty="0">
                        <a:solidFill>
                          <a:schemeClr val="bg1"/>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0" dirty="0" smtClean="0">
                          <a:solidFill>
                            <a:schemeClr val="bg1"/>
                          </a:solidFill>
                        </a:rPr>
                        <a:t>Example 2</a:t>
                      </a:r>
                      <a:endParaRPr lang="en-US" sz="1200" b="0" dirty="0">
                        <a:solidFill>
                          <a:schemeClr val="bg1"/>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31046">
                <a:tc>
                  <a:txBody>
                    <a:bodyPr/>
                    <a:lstStyle/>
                    <a:p>
                      <a:pPr algn="ctr"/>
                      <a:r>
                        <a:rPr lang="en-US" sz="1200" b="1" dirty="0" smtClean="0">
                          <a:solidFill>
                            <a:schemeClr val="tx1">
                              <a:lumMod val="75000"/>
                              <a:lumOff val="25000"/>
                            </a:schemeClr>
                          </a:solidFill>
                        </a:rPr>
                        <a:t>IP address</a:t>
                      </a:r>
                      <a:endParaRPr lang="en-US" sz="1200" b="1"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smtClean="0">
                          <a:solidFill>
                            <a:schemeClr val="tx1">
                              <a:lumMod val="75000"/>
                              <a:lumOff val="25000"/>
                            </a:schemeClr>
                          </a:solidFill>
                        </a:rPr>
                        <a:t>192.168.1.104</a:t>
                      </a:r>
                      <a:endParaRPr lang="en-US" sz="1200"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smtClean="0">
                          <a:solidFill>
                            <a:schemeClr val="tx1">
                              <a:lumMod val="75000"/>
                              <a:lumOff val="25000"/>
                            </a:schemeClr>
                          </a:solidFill>
                        </a:rPr>
                        <a:t>192.168.1.105</a:t>
                      </a:r>
                      <a:endParaRPr lang="en-US" sz="1200"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1046">
                <a:tc>
                  <a:txBody>
                    <a:bodyPr/>
                    <a:lstStyle/>
                    <a:p>
                      <a:pPr algn="ctr"/>
                      <a:r>
                        <a:rPr lang="en-US" sz="1200" b="1" dirty="0" smtClean="0">
                          <a:solidFill>
                            <a:schemeClr val="tx1">
                              <a:lumMod val="75000"/>
                              <a:lumOff val="25000"/>
                            </a:schemeClr>
                          </a:solidFill>
                        </a:rPr>
                        <a:t>Subnet mask</a:t>
                      </a:r>
                      <a:endParaRPr lang="en-US" sz="1200" b="1"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smtClean="0">
                          <a:solidFill>
                            <a:schemeClr val="tx1">
                              <a:lumMod val="75000"/>
                              <a:lumOff val="25000"/>
                            </a:schemeClr>
                          </a:solidFill>
                        </a:rPr>
                        <a:t>255.255.255.0</a:t>
                      </a:r>
                      <a:endParaRPr lang="en-US" sz="1200"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255.255.0.0</a:t>
                      </a: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1046">
                <a:tc>
                  <a:txBody>
                    <a:bodyPr/>
                    <a:lstStyle/>
                    <a:p>
                      <a:pPr algn="ctr"/>
                      <a:r>
                        <a:rPr lang="en-US" sz="1200" b="1" dirty="0" smtClean="0">
                          <a:solidFill>
                            <a:schemeClr val="tx1">
                              <a:lumMod val="75000"/>
                              <a:lumOff val="25000"/>
                            </a:schemeClr>
                          </a:solidFill>
                        </a:rPr>
                        <a:t>Network prefix</a:t>
                      </a:r>
                      <a:endParaRPr lang="en-US" sz="1200" b="1"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smtClean="0">
                          <a:solidFill>
                            <a:schemeClr val="tx1">
                              <a:lumMod val="75000"/>
                              <a:lumOff val="25000"/>
                            </a:schemeClr>
                          </a:solidFill>
                        </a:rPr>
                        <a:t>192.168.1.0</a:t>
                      </a:r>
                      <a:endParaRPr lang="en-US" sz="1200"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smtClean="0">
                          <a:solidFill>
                            <a:schemeClr val="tx1">
                              <a:lumMod val="75000"/>
                              <a:lumOff val="25000"/>
                            </a:schemeClr>
                          </a:solidFill>
                        </a:rPr>
                        <a:t>192.168.0.0</a:t>
                      </a:r>
                      <a:endParaRPr lang="en-US" sz="1200" dirty="0">
                        <a:solidFill>
                          <a:schemeClr val="tx1">
                            <a:lumMod val="75000"/>
                            <a:lumOff val="25000"/>
                          </a:schemeClr>
                        </a:solidFill>
                      </a:endParaRPr>
                    </a:p>
                  </a:txBody>
                  <a:tcPr marL="81628" marR="81628" marT="40814" marB="408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726942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a:noAutofit/>
          </a:bodyPr>
          <a:lstStyle/>
          <a:p>
            <a:pPr marL="0" indent="0">
              <a:buNone/>
            </a:pPr>
            <a:r>
              <a:rPr lang="en-US" dirty="0" smtClean="0">
                <a:solidFill>
                  <a:srgbClr val="EF7D00"/>
                </a:solidFill>
                <a:latin typeface="Arial" panose="020B0604020202020204" pitchFamily="34" charset="0"/>
                <a:cs typeface="Arial" panose="020B0604020202020204" pitchFamily="34" charset="0"/>
              </a:rPr>
              <a:t>Factory Default IP Address</a:t>
            </a:r>
          </a:p>
          <a:p>
            <a:pPr marL="0" indent="0">
              <a:buNone/>
            </a:pPr>
            <a:endParaRPr lang="en-US" dirty="0" smtClean="0">
              <a:latin typeface="Arial" panose="020B0604020202020204" pitchFamily="34" charset="0"/>
              <a:cs typeface="Arial" panose="020B0604020202020204" pitchFamily="34" charset="0"/>
            </a:endParaRPr>
          </a:p>
          <a:p>
            <a:pPr marL="228600" indent="-228600"/>
            <a:r>
              <a:rPr lang="en-US" dirty="0" smtClean="0">
                <a:latin typeface="Arial" panose="020B0604020202020204" pitchFamily="34" charset="0"/>
                <a:cs typeface="Arial" panose="020B0604020202020204" pitchFamily="34" charset="0"/>
              </a:rPr>
              <a:t>Every myRGA is shipped from the factory with a default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IP address of:</a:t>
            </a:r>
            <a:endParaRPr lang="en-US" b="1" dirty="0">
              <a:latin typeface="Arial" panose="020B0604020202020204" pitchFamily="34" charset="0"/>
              <a:cs typeface="Arial" panose="020B0604020202020204" pitchFamily="34" charset="0"/>
            </a:endParaRPr>
          </a:p>
          <a:p>
            <a:pPr marL="2628900" lvl="6" indent="0">
              <a:buClr>
                <a:srgbClr val="EF7D00"/>
              </a:buClr>
              <a:buNone/>
            </a:pPr>
            <a:r>
              <a:rPr lang="en-US" sz="1800" b="1" dirty="0" smtClean="0">
                <a:solidFill>
                  <a:srgbClr val="404040"/>
                </a:solidFill>
                <a:latin typeface="Arial" panose="020B0604020202020204" pitchFamily="34" charset="0"/>
                <a:cs typeface="Arial" panose="020B0604020202020204" pitchFamily="34" charset="0"/>
              </a:rPr>
              <a:t>192.168.1.100</a:t>
            </a:r>
          </a:p>
          <a:p>
            <a:pPr marL="0" indent="0">
              <a:buNone/>
            </a:pPr>
            <a:endParaRPr lang="en-US" sz="2000" dirty="0"/>
          </a:p>
        </p:txBody>
      </p:sp>
      <p:sp>
        <p:nvSpPr>
          <p:cNvPr id="9" name="Footer Placeholder 5"/>
          <p:cNvSpPr>
            <a:spLocks noGrp="1"/>
          </p:cNvSpPr>
          <p:nvPr>
            <p:ph type="ftr" sz="quarter" idx="3"/>
          </p:nvPr>
        </p:nvSpPr>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
        <p:nvSpPr>
          <p:cNvPr id="2" name="Title 1"/>
          <p:cNvSpPr>
            <a:spLocks noGrp="1"/>
          </p:cNvSpPr>
          <p:nvPr>
            <p:ph type="title" idx="4294967295"/>
          </p:nvPr>
        </p:nvSpPr>
        <p:spPr>
          <a:xfrm>
            <a:off x="300251" y="274638"/>
            <a:ext cx="8229600" cy="1143000"/>
          </a:xfrm>
          <a:prstGeom prst="rect">
            <a:avLst/>
          </a:prstGeom>
        </p:spPr>
        <p:txBody>
          <a:bodyPr>
            <a:noAutofit/>
          </a:bodyPr>
          <a:lstStyle/>
          <a:p>
            <a:pPr algn="l"/>
            <a:r>
              <a:rPr lang="en-US" baseline="30000" dirty="0" smtClean="0">
                <a:solidFill>
                  <a:srgbClr val="EF7D00"/>
                </a:solidFill>
                <a:latin typeface="Arial"/>
                <a:cs typeface="Arial"/>
              </a:rPr>
              <a:t>myRGA DEFAULT IP ADDRESS</a:t>
            </a:r>
            <a:endParaRPr lang="en-US" dirty="0"/>
          </a:p>
        </p:txBody>
      </p:sp>
    </p:spTree>
    <p:extLst>
      <p:ext uri="{BB962C8B-B14F-4D97-AF65-F5344CB8AC3E}">
        <p14:creationId xmlns:p14="http://schemas.microsoft.com/office/powerpoint/2010/main" val="2358930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custDataLst>
              <p:tags r:id="rId2"/>
            </p:custDataLst>
          </p:nvPr>
        </p:nvSpPr>
        <p:spPr bwMode="auto">
          <a:xfrm>
            <a:off x="1232948" y="2908712"/>
            <a:ext cx="79110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sz="4400" baseline="30000" dirty="0" smtClean="0">
                <a:solidFill>
                  <a:srgbClr val="EF7D00"/>
                </a:solidFill>
                <a:latin typeface="Arial"/>
                <a:cs typeface="Arial"/>
              </a:rPr>
              <a:t>CONNECTING myRGA TO A NETWORK</a:t>
            </a:r>
            <a:endParaRPr lang="en-US" sz="4400" dirty="0">
              <a:solidFill>
                <a:schemeClr val="tx1">
                  <a:lumMod val="75000"/>
                  <a:lumOff val="25000"/>
                </a:schemeClr>
              </a:solidFill>
              <a:latin typeface="+mj-lt"/>
            </a:endParaRPr>
          </a:p>
        </p:txBody>
      </p:sp>
      <p:sp>
        <p:nvSpPr>
          <p:cNvPr id="6" name="Oval 5"/>
          <p:cNvSpPr/>
          <p:nvPr/>
        </p:nvSpPr>
        <p:spPr>
          <a:xfrm>
            <a:off x="542045" y="3002300"/>
            <a:ext cx="678825" cy="67882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4" name="Footer Placeholder 5"/>
          <p:cNvSpPr>
            <a:spLocks noGrp="1"/>
          </p:cNvSpPr>
          <p:nvPr>
            <p:ph type="ftr" sz="quarter" idx="3"/>
          </p:nvPr>
        </p:nvSpPr>
        <p:spPr>
          <a:xfrm>
            <a:off x="3124200" y="6396875"/>
            <a:ext cx="2895600" cy="365125"/>
          </a:xfrm>
        </p:spPr>
        <p:txBody>
          <a:bodyPr/>
          <a:lstStyle/>
          <a:p>
            <a:r>
              <a:rPr lang="en-US" dirty="0" smtClean="0">
                <a:solidFill>
                  <a:schemeClr val="tx1">
                    <a:lumMod val="75000"/>
                    <a:lumOff val="25000"/>
                  </a:schemeClr>
                </a:solidFill>
              </a:rPr>
              <a:t>How to Communicate with the RGA</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4017120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36&amp;quot;/&amp;gt;&amp;lt;Answer FontName=&amp;quot;Arial&amp;quot; IsBold=&amp;quot;0&amp;quot; IsItalic=&amp;quot;0&amp;quot; IsUnderline=&amp;quot;0&amp;quot; FontSize=&amp;quot;16&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3&quot;/&gt;&lt;property id=&quot;10005&quot; value=&quot;0&quot;/&gt;&lt;property id=&quot;10006&quot; value=&quot;0&quot;/&gt;&lt;property id=&quot;10010&quot; value=&quot;1&quot;/&gt;&lt;property id=&quot;10014&quot; value=&quot;2&quot;/&gt;&lt;property id=&quot;10015&quot; value=&quot;1&quot;/&gt;&lt;property id=&quot;10016&quot; value=&quot;0&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4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
  <p:tag name="MMPROD_NEXTUNIQUEID" val="10060"/>
  <p:tag name="MMPROD_UIDATA" val="&lt;database version=&quot;11.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7 - &amp;quot;IP Addresses&amp;quot;&quot;/&gt;&lt;property id=&quot;20307&quot; value=&quot;275&quot;/&gt;&lt;/object&gt;&lt;object type=&quot;3&quot; unique_id=&quot;10009&quot;&gt;&lt;property id=&quot;20148&quot; value=&quot;5&quot;/&gt;&lt;property id=&quot;20300&quot; value=&quot;Slide 8 - &amp;quot;Subnetworks&amp;quot;&quot;/&gt;&lt;property id=&quot;20307&quot; value=&quot;276&quot;/&gt;&lt;/object&gt;&lt;object type=&quot;3&quot; unique_id=&quot;10010&quot;&gt;&lt;property id=&quot;20148&quot; value=&quot;5&quot;/&gt;&lt;property id=&quot;20300&quot; value=&quot;Slide 9 - &amp;quot;Transpector MPH Default IP Address&amp;quot;&quot;/&gt;&lt;property id=&quot;20307&quot; value=&quot;278&quot;/&gt;&lt;/object&gt;&lt;object type=&quot;3&quot; unique_id=&quot;10011&quot;&gt;&lt;property id=&quot;20148&quot; value=&quot;5&quot;/&gt;&lt;property id=&quot;20300&quot; value=&quot;Slide 20&quot;/&gt;&lt;property id=&quot;20307&quot; value=&quot;279&quot;/&gt;&lt;/object&gt;&lt;object type=&quot;3&quot; unique_id=&quot;10012&quot;&gt;&lt;property id=&quot;20148&quot; value=&quot;5&quot;/&gt;&lt;property id=&quot;20300&quot; value=&quot;Slide 25&quot;/&gt;&lt;property id=&quot;20307&quot; value=&quot;280&quot;/&gt;&lt;/object&gt;&lt;object type=&quot;3&quot; unique_id=&quot;10013&quot;&gt;&lt;property id=&quot;20148&quot; value=&quot;5&quot;/&gt;&lt;property id=&quot;20300&quot; value=&quot;Slide 26&quot;/&gt;&lt;property id=&quot;20307&quot; value=&quot;283&quot;/&gt;&lt;/object&gt;&lt;object type=&quot;3&quot; unique_id=&quot;10014&quot;&gt;&lt;property id=&quot;20148&quot; value=&quot;5&quot;/&gt;&lt;property id=&quot;20300&quot; value=&quot;Slide 27&quot;/&gt;&lt;property id=&quot;20307&quot; value=&quot;284&quot;/&gt;&lt;/object&gt;&lt;object type=&quot;3&quot; unique_id=&quot;10018&quot;&gt;&lt;property id=&quot;20148&quot; value=&quot;5&quot;/&gt;&lt;property id=&quot;20300&quot; value=&quot;Slide 21&quot;/&gt;&lt;property id=&quot;20307&quot; value=&quot;282&quot;/&gt;&lt;/object&gt;&lt;object type=&quot;3&quot; unique_id=&quot;10578&quot;&gt;&lt;property id=&quot;20148&quot; value=&quot;5&quot;/&gt;&lt;property id=&quot;20300&quot; value=&quot;Slide 31&quot;/&gt;&lt;property id=&quot;20307&quot; value=&quot;293&quot;/&gt;&lt;/object&gt;&lt;object type=&quot;3&quot; unique_id=&quot;10579&quot;&gt;&lt;property id=&quot;20148&quot; value=&quot;5&quot;/&gt;&lt;property id=&quot;20300&quot; value=&quot;Slide 33&quot;/&gt;&lt;property id=&quot;20307&quot; value=&quot;294&quot;/&gt;&lt;/object&gt;&lt;object type=&quot;3&quot; unique_id=&quot;10659&quot;&gt;&lt;property id=&quot;20148&quot; value=&quot;5&quot;/&gt;&lt;property id=&quot;20300&quot; value=&quot;Slide 34&quot;/&gt;&lt;property id=&quot;20307&quot; value=&quot;296&quot;/&gt;&lt;/object&gt;&lt;object type=&quot;3&quot; unique_id=&quot;21231&quot;&gt;&lt;property id=&quot;20148&quot; value=&quot;5&quot;/&gt;&lt;property id=&quot;20300&quot; value=&quot;Slide 1 - &amp;quot;Transpector® RGA  THEORY AND OPERATION&amp;quot;&quot;/&gt;&lt;property id=&quot;20307&quot; value=&quot;298&quot;/&gt;&lt;/object&gt;&lt;object type=&quot;3&quot; unique_id=&quot;27473&quot;&gt;&lt;property id=&quot;20148&quot; value=&quot;5&quot;/&gt;&lt;property id=&quot;20300&quot; value=&quot;Slide 29&quot;/&gt;&lt;property id=&quot;20307&quot; value=&quot;299&quot;/&gt;&lt;/object&gt;&lt;object type=&quot;3&quot; unique_id=&quot;33165&quot;&gt;&lt;property id=&quot;20148&quot; value=&quot;5&quot;/&gt;&lt;property id=&quot;20300&quot; value=&quot;Slide 2 - &amp;quot;Module Navigation&amp;quot;&quot;/&gt;&lt;property id=&quot;20307&quot; value=&quot;300&quot;/&gt;&lt;/object&gt;&lt;object type=&quot;3&quot; unique_id=&quot;36756&quot;&gt;&lt;property id=&quot;20148&quot; value=&quot;5&quot;/&gt;&lt;property id=&quot;20300&quot; value=&quot;Slide 22&quot;/&gt;&lt;property id=&quot;20307&quot; value=&quot;301&quot;/&gt;&lt;/object&gt;&lt;object type=&quot;3&quot; unique_id=&quot;54195&quot;&gt;&lt;property id=&quot;20148&quot; value=&quot;5&quot;/&gt;&lt;property id=&quot;20300&quot; value=&quot;Slide 5 - &amp;quot;Outline&amp;quot;&quot;/&gt;&lt;property id=&quot;20307&quot; value=&quot;303&quot;/&gt;&lt;/object&gt;&lt;object type=&quot;3&quot; unique_id=&quot;54196&quot;&gt;&lt;property id=&quot;20148&quot; value=&quot;5&quot;/&gt;&lt;property id=&quot;20300&quot; value=&quot;Slide 6&quot;/&gt;&lt;property id=&quot;20307&quot; value=&quot;315&quot;/&gt;&lt;/object&gt;&lt;object type=&quot;3&quot; unique_id=&quot;54198&quot;&gt;&lt;property id=&quot;20148&quot; value=&quot;5&quot;/&gt;&lt;property id=&quot;20300&quot; value=&quot;Slide 13 - &amp;quot;Connecting Transpector MPH  to a Network&amp;quot;&quot;/&gt;&lt;property id=&quot;20307&quot; value=&quot;304&quot;/&gt;&lt;/object&gt;&lt;object type=&quot;3&quot; unique_id=&quot;54199&quot;&gt;&lt;property id=&quot;20148&quot; value=&quot;5&quot;/&gt;&lt;property id=&quot;20300&quot; value=&quot;Slide 14 - &amp;quot;Connecting One RGA to One Computer&amp;quot;&quot;/&gt;&lt;property id=&quot;20307&quot; value=&quot;305&quot;/&gt;&lt;/object&gt;&lt;object type=&quot;3&quot; unique_id=&quot;54200&quot;&gt;&lt;property id=&quot;20148&quot; value=&quot;5&quot;/&gt;&lt;property id=&quot;20300&quot; value=&quot;Slide 15 - &amp;quot;Connecting a Single RGA  to a Local Network&amp;quot;&quot;/&gt;&lt;property id=&quot;20307&quot; value=&quot;306&quot;/&gt;&lt;/object&gt;&lt;object type=&quot;3&quot; unique_id=&quot;54201&quot;&gt;&lt;property id=&quot;20148&quot; value=&quot;5&quot;/&gt;&lt;property id=&quot;20300&quot; value=&quot;Slide 16 - &amp;quot;Connecting Multiple RGAs  to One Computer&amp;quot;&quot;/&gt;&lt;property id=&quot;20307&quot; value=&quot;307&quot;/&gt;&lt;/object&gt;&lt;object type=&quot;3&quot; unique_id=&quot;54202&quot;&gt;&lt;property id=&quot;20148&quot; value=&quot;5&quot;/&gt;&lt;property id=&quot;20300&quot; value=&quot;Slide 17 - &amp;quot;Connecting Multiple Transpector MPH RGAs to a Local Network&amp;quot;&quot;/&gt;&lt;property id=&quot;20307&quot; value=&quot;308&quot;/&gt;&lt;/object&gt;&lt;object type=&quot;3&quot; unique_id=&quot;54203&quot;&gt;&lt;property id=&quot;20148&quot; value=&quot;5&quot;/&gt;&lt;property id=&quot;20300&quot; value=&quot;Slide 32&quot;/&gt;&lt;property id=&quot;20307&quot; value=&quot;309&quot;/&gt;&lt;/object&gt;&lt;object type=&quot;3&quot; unique_id=&quot;54204&quot;&gt;&lt;property id=&quot;20148&quot; value=&quot;5&quot;/&gt;&lt;property id=&quot;20300&quot; value=&quot;Slide 35&quot;/&gt;&lt;property id=&quot;20307&quot; value=&quot;310&quot;/&gt;&lt;/object&gt;&lt;object type=&quot;3&quot; unique_id=&quot;54205&quot;&gt;&lt;property id=&quot;20148&quot; value=&quot;5&quot;/&gt;&lt;property id=&quot;20300&quot; value=&quot;Slide 37 - &amp;quot;Summary&amp;quot;&quot;/&gt;&lt;property id=&quot;20307&quot; value=&quot;311&quot;/&gt;&lt;/object&gt;&lt;object type=&quot;3&quot; unique_id=&quot;54700&quot;&gt;&lt;property id=&quot;20148&quot; value=&quot;5&quot;/&gt;&lt;property id=&quot;20300&quot; value=&quot;Slide 12&quot;/&gt;&lt;property id=&quot;20307&quot; value=&quot;317&quot;/&gt;&lt;/object&gt;&lt;object type=&quot;3&quot; unique_id=&quot;54702&quot;&gt;&lt;property id=&quot;20148&quot; value=&quot;5&quot;/&gt;&lt;property id=&quot;20300&quot; value=&quot;Slide 19&quot;/&gt;&lt;property id=&quot;20307&quot; value=&quot;318&quot;/&gt;&lt;/object&gt;&lt;object type=&quot;3&quot; unique_id=&quot;54704&quot;&gt;&lt;property id=&quot;20148&quot; value=&quot;5&quot;/&gt;&lt;property id=&quot;20300&quot; value=&quot;Slide 24&quot;/&gt;&lt;property id=&quot;20307&quot; value=&quot;319&quot;/&gt;&lt;/object&gt;&lt;object type=&quot;3&quot; unique_id=&quot;54705&quot;&gt;&lt;property id=&quot;20148&quot; value=&quot;5&quot;/&gt;&lt;property id=&quot;20300&quot; value=&quot;Slide 28&quot;/&gt;&lt;property id=&quot;20307&quot; value=&quot;320&quot;/&gt;&lt;/object&gt;&lt;object type=&quot;3&quot; unique_id=&quot;54706&quot;&gt;&lt;property id=&quot;20148&quot; value=&quot;5&quot;/&gt;&lt;property id=&quot;20300&quot; value=&quot;Slide 30&quot;/&gt;&lt;property id=&quot;20307&quot; value=&quot;321&quot;/&gt;&lt;/object&gt;&lt;object type=&quot;3&quot; unique_id=&quot;54708&quot;&gt;&lt;property id=&quot;20148&quot; value=&quot;5&quot;/&gt;&lt;property id=&quot;20300&quot; value=&quot;Slide 4 - &amp;quot;Main Objectives&amp;quot;&quot;/&gt;&lt;property id=&quot;20307&quot; value=&quot;325&quot;/&gt;&lt;/object&gt;&lt;object type=&quot;3&quot; unique_id=&quot;61755&quot;&gt;&lt;property id=&quot;20148&quot; value=&quot;5&quot;/&gt;&lt;property id=&quot;20300&quot; value=&quot;Slide 10 - &amp;quot;An IP address is a ______?&amp;quot;&quot;/&gt;&lt;property id=&quot;20307&quot; value=&quot;327&quot;/&gt;&lt;/object&gt;&lt;object type=&quot;3&quot; unique_id=&quot;61756&quot;&gt;&lt;property id=&quot;20148&quot; value=&quot;5&quot;/&gt;&lt;property id=&quot;20300&quot; value=&quot;Slide 18 - &amp;quot;INFICON recommends using an Ethernet switch instead of a router?&amp;quot;&quot;/&gt;&lt;property id=&quot;20307&quot; value=&quot;328&quot;/&gt;&lt;/object&gt;&lt;object type=&quot;3&quot; unique_id=&quot;61757&quot;&gt;&lt;property id=&quot;20148&quot; value=&quot;5&quot;/&gt;&lt;property id=&quot;20300&quot; value=&quot;Slide 23 - &amp;quot;The Transpector WebUI can be used for the following:&amp;quot;&quot;/&gt;&lt;property id=&quot;20307&quot; value=&quot;329&quot;/&gt;&lt;/object&gt;&lt;object type=&quot;3&quot; unique_id=&quot;61758&quot;&gt;&lt;property id=&quot;20148&quot; value=&quot;5&quot;/&gt;&lt;property id=&quot;20300&quot; value=&quot;Slide 36 - &amp;quot;What method of communication would one use when connecting multiple serial based RGAs?&amp;quot;&quot;/&gt;&lt;property id=&quot;20307&quot; value=&quot;330&quot;/&gt;&lt;/object&gt;&lt;object type=&quot;3&quot; unique_id=&quot;71716&quot;&gt;&lt;property id=&quot;20148&quot; value=&quot;5&quot;/&gt;&lt;property id=&quot;20300&quot; value=&quot;Slide 38 - &amp;quot;Thank You!&amp;quot;&quot;/&gt;&lt;property id=&quot;20307&quot; value=&quot;331&quot;/&gt;&lt;/object&gt;&lt;object type=&quot;3&quot; unique_id=&quot;71717&quot;&gt;&lt;property id=&quot;20148&quot; value=&quot;5&quot;/&gt;&lt;property id=&quot;20300&quot; value=&quot;Slide 39 - &amp;quot;Contact Information&amp;quot;&quot;/&gt;&lt;property id=&quot;20307&quot; value=&quot;332&quot;/&gt;&lt;/object&gt;&lt;object type=&quot;3&quot; unique_id=&quot;73307&quot;&gt;&lt;property id=&quot;20148&quot; value=&quot;5&quot;/&gt;&lt;property id=&quot;20300&quot; value=&quot;Slide 3 - &amp;quot;Purpose&amp;quot;&quot;/&gt;&lt;property id=&quot;20307&quot; value=&quot;333&quot;/&gt;&lt;/object&gt;&lt;object type=&quot;3&quot; unique_id=&quot;73598&quot;&gt;&lt;property id=&quot;20148&quot; value=&quot;5&quot;/&gt;&lt;property id=&quot;20300&quot; value=&quot;Slide 11 - &amp;quot;What is the factory default IP Address for a Transpector MPH/MPS?&amp;quot;&quot;/&gt;&lt;property id=&quot;20307&quot; value=&quot;33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2D6EF5-88D4-4155-8B54-A6309258F48F}&quot;/&gt;&lt;isInvalidForFieldText val=&quot;0&quot;/&gt;&lt;Image&gt;&lt;filename val=&quot;C:\Users\edarrow\AppData\Local\Temp\~Ca3708\data\asimages\{0D2D6EF5-88D4-4155-8B54-A6309258F48F}_2.png&quot;/&gt;&lt;left val=&quot;21&quot;/&gt;&lt;top val=&quot;21&quot;/&gt;&lt;width val=&quot;664&quot;/&gt;&lt;height val=&quot;96&quot;/&gt;&lt;hasText val=&quot;1&quot;/&gt;&lt;/Image&gt;&lt;/ThreeDShapeInfo&gt;"/>
  <p:tag name="PRESENTER_SHAPETEXTINFO" val="&lt;ShapeTextInfo&gt;&lt;TableIndex row=&quot;-1&quot; col=&quot;-1&quot;&gt;&lt;linesCount val=&quot;1&quot;/&gt;&lt;lineCharCount val=&quot;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parton\AppData\Local\Temp\~Ca1240\data\asimages\{83B845A9-A7B3-47E1-A832-3B984BDA3A59}_5.png&quot;/&gt;&lt;left val=&quot;106&quot;/&gt;&lt;top val=&quot;113&quot;/&gt;&lt;width val=&quot;571&quot;/&gt;&lt;height val=&quot;146&quot;/&gt;&lt;hasText val=&quot;1&quot;/&gt;&lt;/Image&gt;&lt;/ThreeDShapeInfo&gt;"/>
  <p:tag name="PRESENTER_SHAPETEXTINFO" val="&lt;ShapeTextInfo&gt;&lt;TableIndex row=&quot;-1&quot; col=&quot;-1&quot;&gt;&lt;linesCount val=&quot;2&quot;/&gt;&lt;lineCharCount val=&quot;21&quot;/&gt;&lt;lineCharCount val=&quot;16&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salley\AppData\Local\Temp\PR\data\asimages\{45611FEF-07C9-45AC-8537-16BFF2954E1F}_77.png&quot;/&gt;&lt;left val=&quot;36&quot;/&gt;&lt;top val=&quot;120&quot;/&gt;&lt;width val=&quot;649&quot;/&gt;&lt;height val=&quot;362&quot;/&gt;&lt;hasText val=&quot;1&quot;/&gt;&lt;/Image&gt;&lt;/ThreeDShapeInfo&gt;"/>
  <p:tag name="PRESENTER_SHAPETEXTINFO" val="&lt;ShapeTextInfo&gt;&lt;TableIndex row=&quot;-1&quot; col=&quot;-1&quot;&gt;&lt;linesCount val=&quot;9&quot;/&gt;&lt;lineCharCount val=&quot;24&quot;/&gt;&lt;lineCharCount val=&quot;42&quot;/&gt;&lt;lineCharCount val=&quot;1&quot;/&gt;&lt;lineCharCount val=&quot;1&quot;/&gt;&lt;lineCharCount val=&quot;30&quot;/&gt;&lt;lineCharCount val=&quot;40&quot;/&gt;&lt;lineCharCount val=&quot;1&quot;/&gt;&lt;lineChar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4FC919-3782-4CF3-9C50-4378D4C7FA9C}&quot;/&gt;&lt;isInvalidForFieldText val=&quot;0&quot;/&gt;&lt;Image&gt;&lt;filename val=&quot;C:\Users\dsalley\AppData\Local\Temp\PR\data\asimages\{B04FC919-3782-4CF3-9C50-4378D4C7FA9C}_77.png&quot;/&gt;&lt;left val=&quot;21&quot;/&gt;&lt;top val=&quot;21&quot;/&gt;&lt;width val=&quot;664&quot;/&gt;&lt;height val=&quot;96&quot;/&gt;&lt;hasText val=&quot;1&quot;/&gt;&lt;/Image&gt;&lt;/ThreeDShapeInfo&gt;"/>
  <p:tag name="PRESENTER_SHAPETEXTINFO" val="&lt;ShapeTextInfo&gt;&lt;TableIndex row=&quot;-1&quot; col=&quot;-1&quot;&gt;&lt;linesCount val=&quot;1&quot;/&gt;&lt;lineCharCount val=&quot;1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parton\AppData\Local\Temp\~Ca1240\data\asimages\{41B62BDE-A986-46CF-B9B0-D0CEE05DAF92}_1.png&quot;/&gt;&lt;left val=&quot;155&quot;/&gt;&lt;top val=&quot;367&quot;/&gt;&lt;width val=&quot;571&quot;/&gt;&lt;height val=&quot;59&quot;/&gt;&lt;hasText val=&quot;1&quot;/&gt;&lt;/Image&gt;&lt;/ThreeDShapeInfo&gt;"/>
  <p:tag name="PRESENTER_SHAPETEXTINFO" val="&lt;ShapeTextInfo&gt;&lt;TableIndex row=&quot;-1&quot; col=&quot;-1&quot;&gt;&lt;linesCount val=&quot;1&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 name="HTML_SHAPEINFO" val="&lt;SlideThumbPath val=&quot;Slide2.PNG&quot;/&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Ca3708\data\asimages\{25499145-E31A-400D-A9BB-E33A57E6F7A8}_2.png&quot;/&gt;&lt;left val=&quot;31&quot;/&gt;&lt;top val=&quot;123&quot;/&gt;&lt;width val=&quot;653&quot;/&gt;&lt;height val=&quot;199&quot;/&gt;&lt;hasText val=&quot;1&quot;/&gt;&lt;/Image&gt;&lt;/ThreeDShapeInfo&gt;"/>
  <p:tag name="PRESENTER_SHAPETEXTINFO" val="&lt;ShapeTextInfo&gt;&lt;TableIndex row=&quot;-1&quot; col=&quot;-1&quot;&gt;&lt;linesCount val=&quot;4&quot;/&gt;&lt;lineCharCount val=&quot;60&quot;/&gt;&lt;lineCharCount val=&quot;1&quot;/&gt;&lt;lineCharCount val=&quot;58&quot;/&gt;&lt;lineCharCount val=&quot;2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Ca3708\data\asimages\{F7FD0FDD-79FB-4C90-8745-F235BC53CEC9}_2.png&quot;/&gt;&lt;left val=&quot;109&quot;/&gt;&lt;top val=&quot;504&quot;/&gt;&lt;width val=&quot;494&quot;/&gt;&lt;height val=&quot;30&quot;/&gt;&lt;hasText val=&quot;1&quot;/&gt;&lt;/Image&gt;&lt;/ThreeDShapeInfo&gt;"/>
  <p:tag name="PRESENTER_SHAPETEXTINFO" val="&lt;ShapeTextInfo&gt;&lt;TableIndex row=&quot;-1&quot; col=&quot;-1&quot;&gt;&lt;linesCount val=&quot;1&quot;/&gt;&lt;lineCharCount val=&quot;33&quot;/&gt;&lt;/TableIndex&gt;&lt;/ShapeTextInfo&gt;"/>
</p:tagLst>
</file>

<file path=ppt/theme/theme1.xml><?xml version="1.0" encoding="utf-8"?>
<a:theme xmlns:a="http://schemas.openxmlformats.org/drawingml/2006/main" name="Quiz">
  <a:themeElements>
    <a:clrScheme name="Quiz">
      <a:dk1>
        <a:sysClr val="windowText" lastClr="000000"/>
      </a:dk1>
      <a:lt1>
        <a:sysClr val="window" lastClr="FFFFFF"/>
      </a:lt1>
      <a:dk2>
        <a:srgbClr val="1F497D"/>
      </a:dk2>
      <a:lt2>
        <a:srgbClr val="FFFFFF"/>
      </a:lt2>
      <a:accent1>
        <a:srgbClr val="FFFFFF"/>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iz">
  <a:themeElements>
    <a:clrScheme name="Custom 5">
      <a:dk1>
        <a:sysClr val="windowText" lastClr="000000"/>
      </a:dk1>
      <a:lt1>
        <a:sysClr val="window" lastClr="FFFFFF"/>
      </a:lt1>
      <a:dk2>
        <a:srgbClr val="193157"/>
      </a:dk2>
      <a:lt2>
        <a:srgbClr val="EEECE1"/>
      </a:lt2>
      <a:accent1>
        <a:srgbClr val="FED517"/>
      </a:accent1>
      <a:accent2>
        <a:srgbClr val="487D26"/>
      </a:accent2>
      <a:accent3>
        <a:srgbClr val="B5D7E7"/>
      </a:accent3>
      <a:accent4>
        <a:srgbClr val="DE6224"/>
      </a:accent4>
      <a:accent5>
        <a:srgbClr val="AF0631"/>
      </a:accent5>
      <a:accent6>
        <a:srgbClr val="6314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Quiz Desig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ster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72670_INFICON_Template.potx</Template>
  <TotalTime>7569</TotalTime>
  <Words>2103</Words>
  <Application>Microsoft Office PowerPoint</Application>
  <PresentationFormat>On-screen Show (4:3)</PresentationFormat>
  <Paragraphs>268</Paragraphs>
  <Slides>24</Slides>
  <Notes>24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Quiz</vt:lpstr>
      <vt:lpstr>1_Quiz</vt:lpstr>
      <vt:lpstr>1_Quiz Design</vt:lpstr>
      <vt:lpstr>Master Ariel</vt:lpstr>
      <vt:lpstr>LINXON myRGA THEORY AND OPERATION</vt:lpstr>
      <vt:lpstr>PURPOSE</vt:lpstr>
      <vt:lpstr>MAIN OBJECTIVES</vt:lpstr>
      <vt:lpstr>OUTLINE</vt:lpstr>
      <vt:lpstr>PowerPoint Presentation</vt:lpstr>
      <vt:lpstr>IP ADDRESSES</vt:lpstr>
      <vt:lpstr>SUBNETWORKS</vt:lpstr>
      <vt:lpstr>myRGA DEFAULT IP ADDRESS</vt:lpstr>
      <vt:lpstr>PowerPoint Presentation</vt:lpstr>
      <vt:lpstr>CONNECTING myRGA TO A NETWORK</vt:lpstr>
      <vt:lpstr>CONNECTING ONE RGA TO ONE COMPUTER</vt:lpstr>
      <vt:lpstr>CONNECTING A SINGLE RGA  TO A LOCAL NETWORK</vt:lpstr>
      <vt:lpstr>CONNECTING MULTIPLE RGAS  TO ONE COMPUTER</vt:lpstr>
      <vt:lpstr>CONNECTING MULTIPLE RGAs  TO A LOCAL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Eric Mower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Briggs</dc:creator>
  <cp:lastModifiedBy>Eddie Rizzo</cp:lastModifiedBy>
  <cp:revision>528</cp:revision>
  <cp:lastPrinted>2017-04-14T20:05:08Z</cp:lastPrinted>
  <dcterms:created xsi:type="dcterms:W3CDTF">2013-01-04T20:20:51Z</dcterms:created>
  <dcterms:modified xsi:type="dcterms:W3CDTF">2019-12-17T16:08:55Z</dcterms:modified>
</cp:coreProperties>
</file>