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3.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5.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6.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7.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8.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19.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0.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1.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22.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23.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24.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25.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6.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27.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28.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29.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30.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31.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32.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33.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34.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35.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36.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37.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38.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notesSlides/notesSlide39.xml" ContentType="application/vnd.openxmlformats-officedocument.presentationml.notesSlide+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40.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41.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42.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43.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44.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45.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46.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47.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48.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49.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50.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51.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52.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 id="2147483693" r:id="rId2"/>
    <p:sldMasterId id="2147483703" r:id="rId3"/>
    <p:sldMasterId id="2147483707" r:id="rId4"/>
  </p:sldMasterIdLst>
  <p:notesMasterIdLst>
    <p:notesMasterId r:id="rId58"/>
  </p:notesMasterIdLst>
  <p:handoutMasterIdLst>
    <p:handoutMasterId r:id="rId59"/>
  </p:handoutMasterIdLst>
  <p:sldIdLst>
    <p:sldId id="339" r:id="rId5"/>
    <p:sldId id="307" r:id="rId6"/>
    <p:sldId id="308" r:id="rId7"/>
    <p:sldId id="301" r:id="rId8"/>
    <p:sldId id="315" r:id="rId9"/>
    <p:sldId id="312" r:id="rId10"/>
    <p:sldId id="311" r:id="rId11"/>
    <p:sldId id="309" r:id="rId12"/>
    <p:sldId id="310" r:id="rId13"/>
    <p:sldId id="342" r:id="rId14"/>
    <p:sldId id="270" r:id="rId15"/>
    <p:sldId id="316" r:id="rId16"/>
    <p:sldId id="313" r:id="rId17"/>
    <p:sldId id="273" r:id="rId18"/>
    <p:sldId id="317" r:id="rId19"/>
    <p:sldId id="275" r:id="rId20"/>
    <p:sldId id="325" r:id="rId21"/>
    <p:sldId id="314" r:id="rId22"/>
    <p:sldId id="326" r:id="rId23"/>
    <p:sldId id="291" r:id="rId24"/>
    <p:sldId id="289" r:id="rId25"/>
    <p:sldId id="341" r:id="rId26"/>
    <p:sldId id="318" r:id="rId27"/>
    <p:sldId id="277" r:id="rId28"/>
    <p:sldId id="305" r:id="rId29"/>
    <p:sldId id="347" r:id="rId30"/>
    <p:sldId id="330" r:id="rId31"/>
    <p:sldId id="340" r:id="rId32"/>
    <p:sldId id="292" r:id="rId33"/>
    <p:sldId id="319" r:id="rId34"/>
    <p:sldId id="272" r:id="rId35"/>
    <p:sldId id="288" r:id="rId36"/>
    <p:sldId id="360" r:id="rId37"/>
    <p:sldId id="286" r:id="rId38"/>
    <p:sldId id="287" r:id="rId39"/>
    <p:sldId id="297" r:id="rId40"/>
    <p:sldId id="327" r:id="rId41"/>
    <p:sldId id="304" r:id="rId42"/>
    <p:sldId id="320" r:id="rId43"/>
    <p:sldId id="278" r:id="rId44"/>
    <p:sldId id="346" r:id="rId45"/>
    <p:sldId id="328" r:id="rId46"/>
    <p:sldId id="321" r:id="rId47"/>
    <p:sldId id="359" r:id="rId48"/>
    <p:sldId id="294" r:id="rId49"/>
    <p:sldId id="271" r:id="rId50"/>
    <p:sldId id="306" r:id="rId51"/>
    <p:sldId id="343" r:id="rId52"/>
    <p:sldId id="322" r:id="rId53"/>
    <p:sldId id="284" r:id="rId54"/>
    <p:sldId id="323" r:id="rId55"/>
    <p:sldId id="282" r:id="rId56"/>
    <p:sldId id="344" r:id="rId57"/>
  </p:sldIdLst>
  <p:sldSz cx="9144000" cy="6858000" type="screen4x3"/>
  <p:notesSz cx="7315200" cy="96012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00"/>
    <a:srgbClr val="93D1FF"/>
    <a:srgbClr val="A1E270"/>
    <a:srgbClr val="7DC7FF"/>
    <a:srgbClr val="61BBFF"/>
    <a:srgbClr val="33A8FF"/>
    <a:srgbClr val="80C94F"/>
    <a:srgbClr val="0081E2"/>
    <a:srgbClr val="927A00"/>
    <a:srgbClr val="9E8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0" autoAdjust="0"/>
    <p:restoredTop sz="72861" autoAdjust="0"/>
  </p:normalViewPr>
  <p:slideViewPr>
    <p:cSldViewPr snapToGrid="0" snapToObjects="1">
      <p:cViewPr>
        <p:scale>
          <a:sx n="60" d="100"/>
          <a:sy n="60" d="100"/>
        </p:scale>
        <p:origin x="-1410" y="-486"/>
      </p:cViewPr>
      <p:guideLst>
        <p:guide orient="horz" pos="1372"/>
        <p:guide orient="horz" pos="1008"/>
        <p:guide pos="3110"/>
        <p:guide pos="286"/>
        <p:guide pos="2651"/>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184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A50FCD9-3ABB-4045-8365-F52528207E48}" type="datetimeFigureOut">
              <a:rPr lang="en-US" smtClean="0"/>
              <a:t>12/3/2019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B906681-D9EC-694D-BC25-87E799FA9667}" type="slidenum">
              <a:rPr lang="en-US" smtClean="0"/>
              <a:t>‹#›</a:t>
            </a:fld>
            <a:endParaRPr lang="en-US" dirty="0"/>
          </a:p>
        </p:txBody>
      </p:sp>
    </p:spTree>
    <p:extLst>
      <p:ext uri="{BB962C8B-B14F-4D97-AF65-F5344CB8AC3E}">
        <p14:creationId xmlns:p14="http://schemas.microsoft.com/office/powerpoint/2010/main" val="32240434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BDD5C95-11EA-854F-80AC-61FD9EC9ED2F}" type="datetimeFigureOut">
              <a:rPr lang="en-US" smtClean="0"/>
              <a:t>12/3/2019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9CB6A5B-367B-C147-91D3-5B042ECB13CF}" type="slidenum">
              <a:rPr lang="en-US" smtClean="0"/>
              <a:t>‹#›</a:t>
            </a:fld>
            <a:endParaRPr lang="en-US" dirty="0"/>
          </a:p>
        </p:txBody>
      </p:sp>
    </p:spTree>
    <p:extLst>
      <p:ext uri="{BB962C8B-B14F-4D97-AF65-F5344CB8AC3E}">
        <p14:creationId xmlns:p14="http://schemas.microsoft.com/office/powerpoint/2010/main" val="315515304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Welcome to RGA Theory and Operation, Gas Theory.</a:t>
            </a:r>
          </a:p>
        </p:txBody>
      </p:sp>
    </p:spTree>
    <p:extLst>
      <p:ext uri="{BB962C8B-B14F-4D97-AF65-F5344CB8AC3E}">
        <p14:creationId xmlns:p14="http://schemas.microsoft.com/office/powerpoint/2010/main" val="176151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Gas particles are extremely small in size. They can be present in tremendously high quantities.</a:t>
            </a:r>
          </a:p>
          <a:p>
            <a:r>
              <a:rPr lang="en-US" sz="1200" kern="1200" dirty="0" smtClean="0">
                <a:solidFill>
                  <a:schemeClr val="tx1"/>
                </a:solidFill>
                <a:effectLst/>
                <a:latin typeface="+mn-lt"/>
                <a:ea typeface="+mn-ea"/>
                <a:cs typeface="+mn-cs"/>
              </a:rPr>
              <a:t>There could be more than one billion trillion gas particles in a chamber.</a:t>
            </a:r>
          </a:p>
          <a:p>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spread by diffusion to form a uniform distribution. This is important for RGA applications. Because of diffusion, a measured sample can represent the gas content of the chamber. However, this is a simplified example. In some cases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gas might not have the opportunity to diffuse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uniformly throughout the chamber</a:t>
            </a:r>
            <a:r>
              <a:rPr lang="en-US" sz="1200" kern="1200" baseline="0" dirty="0" smtClean="0">
                <a:solidFill>
                  <a:schemeClr val="tx1"/>
                </a:solidFill>
                <a:effectLst/>
                <a:latin typeface="+mn-lt"/>
                <a:ea typeface="+mn-ea"/>
                <a:cs typeface="+mn-cs"/>
              </a:rPr>
              <a:t>. In such cases, additional care should be taken regarding sensor location and data interpretation.</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4692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Any volume of gas is a mixture of different gases.</a:t>
            </a:r>
          </a:p>
          <a:p>
            <a:r>
              <a:rPr lang="en-US" dirty="0" smtClean="0"/>
              <a:t>For example, air is a mixture of nitrogen, oxygen, argon, water and other gases in trace amounts.</a:t>
            </a:r>
          </a:p>
          <a:p>
            <a:r>
              <a:rPr lang="en-US" dirty="0" smtClean="0"/>
              <a:t>Each gas in a mixture will diffuse evenly throughout the chamber to produce a uniform distribution of all gases present.</a:t>
            </a:r>
          </a:p>
          <a:p>
            <a:r>
              <a:rPr lang="en-US" dirty="0" smtClean="0"/>
              <a:t>Gas that is intended to be pure typically will contain some impurities. It is difficult, or nearly impossible, to sustain a 100% pure volume of gas.</a:t>
            </a:r>
          </a:p>
          <a:p>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12</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a:t>
            </a:r>
            <a:r>
              <a:rPr lang="en-US" sz="1300" dirty="0" smtClean="0"/>
              <a:t>2: </a:t>
            </a:r>
            <a:r>
              <a:rPr lang="en-US" altLang="en-US" sz="1400" dirty="0" smtClean="0">
                <a:solidFill>
                  <a:srgbClr val="404040"/>
                </a:solidFill>
                <a:latin typeface="Arial" panose="020B0604020202020204" pitchFamily="34" charset="0"/>
              </a:rPr>
              <a:t>Atoms and Subatomic Particles</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Atoms are the particles that comprise all matter, including solids, liquids and gases.</a:t>
            </a:r>
          </a:p>
          <a:p>
            <a:r>
              <a:rPr lang="en-US" dirty="0" smtClean="0"/>
              <a:t>Atoms are extremely small particles. Individual atoms cannot be seen with the unaided eye.</a:t>
            </a:r>
          </a:p>
          <a:p>
            <a:r>
              <a:rPr lang="en-US" dirty="0" smtClean="0"/>
              <a:t>Because atoms are so small, they are present in tremendously high quantities.</a:t>
            </a:r>
          </a:p>
          <a:p>
            <a:r>
              <a:rPr lang="en-US" dirty="0" smtClean="0"/>
              <a:t>For</a:t>
            </a:r>
            <a:r>
              <a:rPr lang="en-US" baseline="0" dirty="0" smtClean="0"/>
              <a:t> </a:t>
            </a:r>
            <a:r>
              <a:rPr lang="en-US" dirty="0" smtClean="0"/>
              <a:t>example, a 1 carat diamond is 1/5 (one-fifth) of a gram of carbon. It is comprised of 1 x 10</a:t>
            </a:r>
            <a:r>
              <a:rPr lang="en-US" baseline="30000" dirty="0" smtClean="0"/>
              <a:t>22</a:t>
            </a:r>
            <a:r>
              <a:rPr lang="en-US" dirty="0" smtClean="0"/>
              <a:t> carbon atoms. That is ten billion trillion carbon atoms.</a:t>
            </a:r>
          </a:p>
          <a:p>
            <a:r>
              <a:rPr lang="en-US" dirty="0" smtClean="0"/>
              <a:t>As an example for gas, a 25 liter chamber containing argon gas at room temperature and 1 Torr pressure, contains approximately 1 x 10</a:t>
            </a:r>
            <a:r>
              <a:rPr lang="en-US" baseline="30000" dirty="0" smtClean="0"/>
              <a:t>21</a:t>
            </a:r>
            <a:r>
              <a:rPr lang="en-US" dirty="0" smtClean="0"/>
              <a:t> atoms, or one billion trillion argon atoms.</a:t>
            </a:r>
          </a:p>
        </p:txBody>
      </p:sp>
    </p:spTree>
    <p:extLst>
      <p:ext uri="{BB962C8B-B14F-4D97-AF65-F5344CB8AC3E}">
        <p14:creationId xmlns:p14="http://schemas.microsoft.com/office/powerpoint/2010/main" val="372272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Atoms are made of subatomic particles. These particles are known as protons, neutrons and electrons.</a:t>
            </a:r>
          </a:p>
          <a:p>
            <a:r>
              <a:rPr lang="en-US" sz="1200" kern="1200" dirty="0" smtClean="0">
                <a:solidFill>
                  <a:schemeClr val="tx1"/>
                </a:solidFill>
                <a:effectLst/>
                <a:latin typeface="+mn-lt"/>
                <a:ea typeface="+mn-ea"/>
                <a:cs typeface="+mn-cs"/>
              </a:rPr>
              <a:t>Protons and neutrons are at the center of the atom, in the nucleus of the atom.</a:t>
            </a:r>
          </a:p>
          <a:p>
            <a:r>
              <a:rPr lang="en-US" sz="1200" kern="1200" dirty="0" smtClean="0">
                <a:solidFill>
                  <a:schemeClr val="tx1"/>
                </a:solidFill>
                <a:effectLst/>
                <a:latin typeface="+mn-lt"/>
                <a:ea typeface="+mn-ea"/>
                <a:cs typeface="+mn-cs"/>
              </a:rPr>
              <a:t>Electrons are in the electron cloud that surrounds the atom.</a:t>
            </a:r>
          </a:p>
          <a:p>
            <a:r>
              <a:rPr lang="en-US" sz="1200" kern="1200" dirty="0" smtClean="0">
                <a:solidFill>
                  <a:schemeClr val="tx1"/>
                </a:solidFill>
                <a:effectLst/>
                <a:latin typeface="+mn-lt"/>
                <a:ea typeface="+mn-ea"/>
                <a:cs typeface="+mn-cs"/>
              </a:rPr>
              <a:t>This diagram shows the basic concept of atomic structure.</a:t>
            </a:r>
            <a:r>
              <a:rPr lang="en-US" sz="1200" kern="1200" baseline="0" dirty="0" smtClean="0">
                <a:solidFill>
                  <a:schemeClr val="tx1"/>
                </a:solidFill>
                <a:effectLst/>
                <a:latin typeface="+mn-lt"/>
                <a:ea typeface="+mn-ea"/>
                <a:cs typeface="+mn-cs"/>
              </a:rPr>
              <a:t> It is </a:t>
            </a:r>
            <a:r>
              <a:rPr lang="en-US" sz="1200" kern="1200" dirty="0" smtClean="0">
                <a:solidFill>
                  <a:schemeClr val="tx1"/>
                </a:solidFill>
                <a:effectLst/>
                <a:latin typeface="+mn-lt"/>
                <a:ea typeface="+mn-ea"/>
                <a:cs typeface="+mn-cs"/>
              </a:rPr>
              <a:t>not drawn to scale.</a:t>
            </a:r>
          </a:p>
        </p:txBody>
      </p:sp>
    </p:spTree>
    <p:extLst>
      <p:ext uri="{BB962C8B-B14F-4D97-AF65-F5344CB8AC3E}">
        <p14:creationId xmlns:p14="http://schemas.microsoft.com/office/powerpoint/2010/main" val="372272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15</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3: </a:t>
            </a:r>
            <a:r>
              <a:rPr lang="en-US" altLang="en-US" sz="1400" dirty="0" smtClean="0">
                <a:solidFill>
                  <a:srgbClr val="404040"/>
                </a:solidFill>
                <a:latin typeface="Arial" panose="020B0604020202020204" pitchFamily="34" charset="0"/>
              </a:rPr>
              <a:t>Mass and Atomic Mass</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Mass is a physical property of an object. It is a</a:t>
            </a:r>
            <a:r>
              <a:rPr lang="en-US" baseline="0" dirty="0" smtClean="0"/>
              <a:t> measure of </a:t>
            </a:r>
            <a:r>
              <a:rPr lang="en-US" dirty="0" smtClean="0"/>
              <a:t>the amount of material that makes up an object.</a:t>
            </a:r>
          </a:p>
          <a:p>
            <a:r>
              <a:rPr lang="en-US" dirty="0" smtClean="0"/>
              <a:t>The diagram on the left represents a hydrogen atom. The diagram on the right represents a carbon atom. These figures are not drawn to scale.</a:t>
            </a:r>
          </a:p>
          <a:p>
            <a:r>
              <a:rPr lang="en-US" dirty="0" smtClean="0"/>
              <a:t>The carbon atom has</a:t>
            </a:r>
            <a:r>
              <a:rPr lang="en-US" baseline="0" dirty="0" smtClean="0"/>
              <a:t> more material, more protons and neutrons in its nucleus, so it has more mass.</a:t>
            </a:r>
            <a:endParaRPr lang="en-US" dirty="0" smtClean="0"/>
          </a:p>
          <a:p>
            <a:pPr marL="228600" indent="-228600">
              <a:spcBef>
                <a:spcPts val="0"/>
              </a:spcBef>
              <a:spcAft>
                <a:spcPts val="1200"/>
              </a:spcAft>
            </a:pPr>
            <a:r>
              <a:rPr lang="en-US" dirty="0" smtClean="0"/>
              <a:t>RGA mass spectrometers identify different gases according to the masses of the gas particles.</a:t>
            </a:r>
          </a:p>
          <a:p>
            <a:pPr marL="228600" indent="-228600">
              <a:spcBef>
                <a:spcPts val="0"/>
              </a:spcBef>
              <a:spcAft>
                <a:spcPts val="1200"/>
              </a:spcAft>
            </a:pPr>
            <a:r>
              <a:rPr lang="en-US" dirty="0" smtClean="0"/>
              <a:t>The next three slides will describe three more physical characteristics that are related to mass.</a:t>
            </a:r>
            <a:r>
              <a:rPr lang="en-US" baseline="0" dirty="0" smtClean="0"/>
              <a:t> These are weight, inertia and resonant frequency.</a:t>
            </a:r>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r>
              <a:rPr lang="en-US" dirty="0" smtClean="0"/>
              <a:t>Mass and weight are related to each other, yet they are not</a:t>
            </a:r>
            <a:r>
              <a:rPr lang="en-US" baseline="0" dirty="0" smtClean="0"/>
              <a:t> the same.</a:t>
            </a:r>
          </a:p>
          <a:p>
            <a:pPr marL="0" indent="0"/>
            <a:r>
              <a:rPr lang="en-US" dirty="0" smtClean="0"/>
              <a:t>Mass is the amount of material in an object.</a:t>
            </a:r>
          </a:p>
          <a:p>
            <a:pPr marL="0" indent="0"/>
            <a:r>
              <a:rPr lang="en-US" dirty="0" smtClean="0"/>
              <a:t>Weight is the force of gravity attracting that material.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greater the mass of an object, the greater its weight.</a:t>
            </a:r>
          </a:p>
        </p:txBody>
      </p:sp>
    </p:spTree>
    <p:extLst>
      <p:ext uri="{BB962C8B-B14F-4D97-AF65-F5344CB8AC3E}">
        <p14:creationId xmlns:p14="http://schemas.microsoft.com/office/powerpoint/2010/main" val="372272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r>
              <a:rPr lang="en-US" dirty="0" smtClean="0"/>
              <a:t>Another key property of mass is inertia, an object’s resistance to change of motion due to a force.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 mass will not change velocity until a force is applied. S</a:t>
            </a:r>
            <a:r>
              <a:rPr lang="en-US" baseline="0" dirty="0" smtClean="0"/>
              <a:t>pecifically, a</a:t>
            </a:r>
            <a:r>
              <a:rPr lang="en-US" dirty="0" smtClean="0"/>
              <a:t> mass at rest will remain at rest until a force is applied, and a mass in motion will move at constant speed and direction until a force is applied.</a:t>
            </a:r>
          </a:p>
          <a:p>
            <a:pPr marL="0" indent="0"/>
            <a:r>
              <a:rPr lang="en-US" dirty="0" smtClean="0"/>
              <a:t>An object’s inertia is proportional to its mass.</a:t>
            </a:r>
          </a:p>
          <a:p>
            <a:pPr marL="0" indent="0"/>
            <a:r>
              <a:rPr lang="en-US" dirty="0" smtClean="0"/>
              <a:t>This means that an object with more mass requires more force to change its motion. Also, for a specific</a:t>
            </a:r>
            <a:r>
              <a:rPr lang="en-US" baseline="0" dirty="0" smtClean="0"/>
              <a:t> amount of force, an object with greater mass will experience less change in motion than an object with less mass.</a:t>
            </a:r>
            <a:endParaRPr lang="en-US" dirty="0" smtClean="0"/>
          </a:p>
          <a:p>
            <a:pPr marL="0" indent="0"/>
            <a:r>
              <a:rPr lang="en-US" baseline="0" dirty="0" smtClean="0"/>
              <a:t>As an example of inertia, the blue circle in t</a:t>
            </a:r>
            <a:r>
              <a:rPr lang="en-US" dirty="0" smtClean="0"/>
              <a:t>his diagram represents </a:t>
            </a:r>
            <a:r>
              <a:rPr lang="en-US" baseline="0" dirty="0" smtClean="0"/>
              <a:t>an object, a mass, moving to the right at constant velocity. If there is no force applied to the mass, it will continue to move at constant velocity, which means constant speed and direction, a straight line to the right. Its speed or direction will only change when a force is applied to the object. For example, if a downward force is applied to the mass, it will change velocity by changing direction. Rather than moving in a straight line, its path will curve downward due to the force.</a:t>
            </a:r>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r>
              <a:rPr lang="en-US" dirty="0" smtClean="0"/>
              <a:t>Different physical systems have different resonant frequencies. Another term for</a:t>
            </a:r>
            <a:r>
              <a:rPr lang="en-US" baseline="0" dirty="0" smtClean="0"/>
              <a:t> this behavior is </a:t>
            </a:r>
            <a:r>
              <a:rPr lang="en-US" dirty="0" smtClean="0"/>
              <a:t>natural frequency,</a:t>
            </a:r>
            <a:r>
              <a:rPr lang="en-US" baseline="0" dirty="0" smtClean="0"/>
              <a:t> the frequency at which a system or object will oscillate.</a:t>
            </a:r>
            <a:endParaRPr lang="en-US" dirty="0" smtClean="0"/>
          </a:p>
          <a:p>
            <a:pPr marL="0" indent="0"/>
            <a:r>
              <a:rPr lang="en-US" baseline="0" dirty="0" smtClean="0"/>
              <a:t>In many of these systems, mass affects the resonant frequency.</a:t>
            </a:r>
          </a:p>
          <a:p>
            <a:pPr marL="0" indent="0"/>
            <a:r>
              <a:rPr lang="en-US" baseline="0" dirty="0" smtClean="0"/>
              <a:t>Let’s consider a piano string as an example. The mass of a piano string is one of the factors that determines its frequency, the pitch of the note.</a:t>
            </a:r>
          </a:p>
          <a:p>
            <a:pPr marL="0" indent="0"/>
            <a:r>
              <a:rPr lang="en-US" baseline="0" dirty="0" smtClean="0"/>
              <a:t>A mass spectrometer is another example of mass affecting resonant frequency. </a:t>
            </a:r>
          </a:p>
          <a:p>
            <a:pPr marL="0" indent="0"/>
            <a:r>
              <a:rPr lang="en-US" baseline="0" dirty="0" smtClean="0"/>
              <a:t>An ion’s mass is one of the factors that determines if that ion will resonate to pass through a mass filter.</a:t>
            </a:r>
          </a:p>
          <a:p>
            <a:pPr marL="0" indent="0"/>
            <a:r>
              <a:rPr lang="en-US" baseline="0" dirty="0" smtClean="0"/>
              <a:t>In summary, we have reviewed four physical characteristics related to mass. These are the amount of material, weight, inertia, and resonant frequency.</a:t>
            </a:r>
          </a:p>
        </p:txBody>
      </p:sp>
    </p:spTree>
    <p:extLst>
      <p:ext uri="{BB962C8B-B14F-4D97-AF65-F5344CB8AC3E}">
        <p14:creationId xmlns:p14="http://schemas.microsoft.com/office/powerpoint/2010/main" val="372272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purpose of this training module is to develop your expertise with LINXON myRGA.</a:t>
            </a:r>
          </a:p>
          <a:p>
            <a:r>
              <a:rPr lang="en-US" dirty="0" smtClean="0"/>
              <a:t>Understanding gas theory is an essential part of learning how RGAs work and how they can be used to meet customer needs.</a:t>
            </a:r>
          </a:p>
        </p:txBody>
      </p:sp>
    </p:spTree>
    <p:extLst>
      <p:ext uri="{BB962C8B-B14F-4D97-AF65-F5344CB8AC3E}">
        <p14:creationId xmlns:p14="http://schemas.microsoft.com/office/powerpoint/2010/main" val="8662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masses of atoms and subatomic particles are measured in atomic mass units. The symbols used to express atomic mass units are either amu or u.</a:t>
            </a:r>
          </a:p>
          <a:p>
            <a:r>
              <a:rPr lang="en-US" sz="1200" kern="1200" dirty="0" smtClean="0">
                <a:solidFill>
                  <a:schemeClr val="tx1"/>
                </a:solidFill>
                <a:effectLst/>
                <a:latin typeface="+mn-lt"/>
                <a:ea typeface="+mn-ea"/>
                <a:cs typeface="+mn-cs"/>
              </a:rPr>
              <a:t>For the purpose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RGA theory and application, 1 amu is equal to the mass of either 1 proton or 1 neutron.</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1 amu is equal to 1.66 x 10</a:t>
            </a:r>
            <a:r>
              <a:rPr lang="en-US" baseline="30000" dirty="0" smtClean="0"/>
              <a:t>-27</a:t>
            </a:r>
            <a:r>
              <a:rPr lang="en-US" dirty="0" smtClean="0"/>
              <a:t> kg,</a:t>
            </a:r>
            <a:r>
              <a:rPr lang="en-US" baseline="0" dirty="0" smtClean="0"/>
              <a:t> an extremely small amount of mass.</a:t>
            </a:r>
            <a:endParaRPr lang="en-US"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Because it is easier to work with integers rather than decimals and exponents,</a:t>
            </a:r>
            <a:r>
              <a:rPr lang="en-US" baseline="0" dirty="0" smtClean="0"/>
              <a:t> w</a:t>
            </a:r>
            <a:r>
              <a:rPr lang="en-US" dirty="0" smtClean="0"/>
              <a:t>e use amu instead of kilograms for atomic mass.</a:t>
            </a:r>
          </a:p>
          <a:p>
            <a:r>
              <a:rPr lang="en-US" sz="1200" kern="1200" dirty="0" smtClean="0">
                <a:solidFill>
                  <a:schemeClr val="tx1"/>
                </a:solidFill>
                <a:effectLst/>
                <a:latin typeface="+mn-lt"/>
                <a:ea typeface="+mn-ea"/>
                <a:cs typeface="+mn-cs"/>
              </a:rPr>
              <a:t>These tables summarize the masses of the subatomic</a:t>
            </a:r>
            <a:r>
              <a:rPr lang="en-US" sz="1200" kern="1200" baseline="0" dirty="0" smtClean="0">
                <a:solidFill>
                  <a:schemeClr val="tx1"/>
                </a:solidFill>
                <a:effectLst/>
                <a:latin typeface="+mn-lt"/>
                <a:ea typeface="+mn-ea"/>
                <a:cs typeface="+mn-cs"/>
              </a:rPr>
              <a:t> particles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proton has a mass of 1 amu.</a:t>
            </a:r>
          </a:p>
          <a:p>
            <a:r>
              <a:rPr lang="en-US" sz="1200" kern="1200" dirty="0" smtClean="0">
                <a:solidFill>
                  <a:schemeClr val="tx1"/>
                </a:solidFill>
                <a:effectLst/>
                <a:latin typeface="+mn-lt"/>
                <a:ea typeface="+mn-ea"/>
                <a:cs typeface="+mn-cs"/>
              </a:rPr>
              <a:t>A neutron has a mass of 1 amu. </a:t>
            </a:r>
          </a:p>
          <a:p>
            <a:r>
              <a:rPr lang="en-US" sz="1200" kern="1200" dirty="0" smtClean="0">
                <a:solidFill>
                  <a:schemeClr val="tx1"/>
                </a:solidFill>
                <a:effectLst/>
                <a:latin typeface="+mn-lt"/>
                <a:ea typeface="+mn-ea"/>
                <a:cs typeface="+mn-cs"/>
              </a:rPr>
              <a:t>An electron has approximately zero mass, or 0 amu.</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7367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28600" indent="-228600"/>
            <a:r>
              <a:rPr lang="en-US" dirty="0" smtClean="0"/>
              <a:t>Atomic mass is the mass of an atom.</a:t>
            </a:r>
          </a:p>
          <a:p>
            <a:pPr marL="228600" indent="-228600"/>
            <a:r>
              <a:rPr lang="en-US" sz="1200" kern="1200" dirty="0" smtClean="0">
                <a:solidFill>
                  <a:schemeClr val="tx1"/>
                </a:solidFill>
                <a:effectLst/>
                <a:latin typeface="+mn-lt"/>
                <a:ea typeface="+mn-ea"/>
                <a:cs typeface="+mn-cs"/>
              </a:rPr>
              <a:t>The unit of measure for atomic mass is the atomic mass unit</a:t>
            </a:r>
            <a:r>
              <a:rPr lang="en-US" sz="1200" kern="1200" baseline="0" dirty="0" smtClean="0">
                <a:solidFill>
                  <a:schemeClr val="tx1"/>
                </a:solidFill>
                <a:effectLst/>
                <a:latin typeface="+mn-lt"/>
                <a:ea typeface="+mn-ea"/>
                <a:cs typeface="+mn-cs"/>
              </a:rPr>
              <a:t>, shown by the unit symbol </a:t>
            </a:r>
            <a:r>
              <a:rPr lang="en-US" sz="1200" kern="1200" dirty="0" smtClean="0">
                <a:solidFill>
                  <a:schemeClr val="tx1"/>
                </a:solidFill>
                <a:effectLst/>
                <a:latin typeface="+mn-lt"/>
                <a:ea typeface="+mn-ea"/>
                <a:cs typeface="+mn-cs"/>
              </a:rPr>
              <a:t>amu, or u.</a:t>
            </a:r>
            <a:endParaRPr lang="en-US" dirty="0" smtClean="0"/>
          </a:p>
          <a:p>
            <a:pPr marL="228600" indent="-228600"/>
            <a:r>
              <a:rPr lang="en-US" dirty="0" smtClean="0"/>
              <a:t>The mass of an atom, in atomic mass units, is equal to the total number of protons and neutrons in the atom.</a:t>
            </a:r>
          </a:p>
          <a:p>
            <a:pPr marL="228600" indent="-228600"/>
            <a:r>
              <a:rPr lang="en-US" dirty="0" smtClean="0"/>
              <a:t>For example, a carbon-12 atom has 6 protons and 6 neutrons. The atomic mass for</a:t>
            </a:r>
            <a:r>
              <a:rPr lang="en-US" baseline="0" dirty="0" smtClean="0"/>
              <a:t> carbon-12 </a:t>
            </a:r>
            <a:r>
              <a:rPr lang="en-US" dirty="0" smtClean="0"/>
              <a:t>is 12 amu.</a:t>
            </a:r>
          </a:p>
          <a:p>
            <a:pPr marL="228600" indent="-228600"/>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28600" indent="-228600"/>
            <a:r>
              <a:rPr lang="en-US" dirty="0" smtClean="0"/>
              <a:t>Mass number is equal to atomic mass, except that mass number is shown with no unit of measure.</a:t>
            </a:r>
          </a:p>
          <a:p>
            <a:pPr marL="228600" indent="-228600"/>
            <a:r>
              <a:rPr lang="en-US" dirty="0" smtClean="0"/>
              <a:t>Having no unit</a:t>
            </a:r>
            <a:r>
              <a:rPr lang="en-US" baseline="0" dirty="0" smtClean="0"/>
              <a:t> of measure </a:t>
            </a:r>
            <a:r>
              <a:rPr lang="en-US" dirty="0" smtClean="0"/>
              <a:t>is referred to as being dimensionless.</a:t>
            </a:r>
          </a:p>
          <a:p>
            <a:pPr marL="228600" indent="-228600"/>
            <a:r>
              <a:rPr lang="en-US" dirty="0" smtClean="0"/>
              <a:t>Using a carbon-12 atom</a:t>
            </a:r>
            <a:r>
              <a:rPr lang="en-US" baseline="0" dirty="0" smtClean="0"/>
              <a:t> as our example, the </a:t>
            </a:r>
            <a:r>
              <a:rPr lang="en-US" dirty="0" smtClean="0"/>
              <a:t>atomic mass of carbon-12 is 12 amu. I</a:t>
            </a:r>
            <a:r>
              <a:rPr lang="en-US" baseline="0" dirty="0" smtClean="0"/>
              <a:t>ts </a:t>
            </a:r>
            <a:r>
              <a:rPr lang="en-US" dirty="0" smtClean="0"/>
              <a:t>mass number is</a:t>
            </a:r>
            <a:r>
              <a:rPr lang="en-US" baseline="0" dirty="0" smtClean="0"/>
              <a:t> </a:t>
            </a:r>
            <a:r>
              <a:rPr lang="en-US" dirty="0" smtClean="0"/>
              <a:t>12.</a:t>
            </a:r>
          </a:p>
        </p:txBody>
      </p:sp>
    </p:spTree>
    <p:extLst>
      <p:ext uri="{BB962C8B-B14F-4D97-AF65-F5344CB8AC3E}">
        <p14:creationId xmlns:p14="http://schemas.microsoft.com/office/powerpoint/2010/main" val="3722723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23</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a:t>
            </a:r>
            <a:r>
              <a:rPr lang="en-US" sz="1300" dirty="0" smtClean="0"/>
              <a:t>4: </a:t>
            </a:r>
            <a:r>
              <a:rPr lang="en-US" altLang="en-US" sz="1400" dirty="0" smtClean="0">
                <a:solidFill>
                  <a:srgbClr val="404040"/>
                </a:solidFill>
                <a:latin typeface="Arial" panose="020B0604020202020204" pitchFamily="34" charset="0"/>
              </a:rPr>
              <a:t>Electric Charge and Ions</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electric charge of an object can be positive, negative, or zero also referred to as neutral.</a:t>
            </a:r>
          </a:p>
          <a:p>
            <a:r>
              <a:rPr lang="en-US" sz="1200" kern="1200" dirty="0" smtClean="0">
                <a:solidFill>
                  <a:schemeClr val="tx1"/>
                </a:solidFill>
                <a:effectLst/>
                <a:latin typeface="+mn-lt"/>
                <a:ea typeface="+mn-ea"/>
                <a:cs typeface="+mn-cs"/>
              </a:rPr>
              <a:t>Opposite charges, positive and negative, attract one another. Each experiences a force that is directed toward the other.</a:t>
            </a:r>
          </a:p>
          <a:p>
            <a:r>
              <a:rPr lang="en-US" sz="1200" kern="1200" dirty="0" smtClean="0">
                <a:solidFill>
                  <a:schemeClr val="tx1"/>
                </a:solidFill>
                <a:effectLst/>
                <a:latin typeface="+mn-lt"/>
                <a:ea typeface="+mn-ea"/>
                <a:cs typeface="+mn-cs"/>
              </a:rPr>
              <a:t>Charges of the same sign, positive and positive for example, repel one another. Each experiences a force that is directed away from the other.</a:t>
            </a:r>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The elementary charge unit (abbreviated as</a:t>
            </a:r>
            <a:r>
              <a:rPr lang="en-US" baseline="0" dirty="0" smtClean="0"/>
              <a:t> the letter </a:t>
            </a:r>
            <a:r>
              <a:rPr lang="en-US" dirty="0" smtClean="0"/>
              <a:t>e) is defined as the magnitude of the electric charge of 1 electron.</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Electrons have negative charge. Protons have the same magnitude of positive charge.</a:t>
            </a:r>
          </a:p>
          <a:p>
            <a:pPr marL="228600" indent="-228600"/>
            <a:r>
              <a:rPr lang="en-US" dirty="0" smtClean="0"/>
              <a:t>An electron has 1 unit of negative charge, -1 e.</a:t>
            </a:r>
          </a:p>
          <a:p>
            <a:pPr marL="228600" indent="-228600"/>
            <a:r>
              <a:rPr lang="en-US" dirty="0" smtClean="0"/>
              <a:t>A proton has 1 unit of positive charge,</a:t>
            </a:r>
            <a:r>
              <a:rPr lang="en-US" baseline="0" dirty="0" smtClean="0"/>
              <a:t> </a:t>
            </a:r>
            <a:r>
              <a:rPr lang="en-US" dirty="0" smtClean="0"/>
              <a:t>+1 e</a:t>
            </a:r>
            <a:r>
              <a:rPr lang="en-US" baseline="0" dirty="0" smtClean="0"/>
              <a:t>.</a:t>
            </a:r>
          </a:p>
          <a:p>
            <a:pPr marL="228600" indent="-228600"/>
            <a:r>
              <a:rPr lang="en-US" dirty="0" smtClean="0"/>
              <a:t>Neutrons are neutral,</a:t>
            </a:r>
            <a:r>
              <a:rPr lang="en-US" baseline="0" dirty="0" smtClean="0"/>
              <a:t> they have zero charge.</a:t>
            </a:r>
            <a:endParaRPr lang="en-US" dirty="0" smtClean="0"/>
          </a:p>
          <a:p>
            <a:pPr marL="228600" indent="-228600"/>
            <a:r>
              <a:rPr lang="en-US" dirty="0" smtClean="0"/>
              <a:t>1 elementary charge is equal to 1.6 x 10</a:t>
            </a:r>
            <a:r>
              <a:rPr lang="en-US" baseline="30000" dirty="0" smtClean="0"/>
              <a:t>-19</a:t>
            </a:r>
            <a:r>
              <a:rPr lang="en-US" dirty="0" smtClean="0"/>
              <a:t> Coulombs.</a:t>
            </a:r>
            <a:endParaRPr lang="en-US" baseline="0" dirty="0" smtClean="0"/>
          </a:p>
          <a:p>
            <a:pPr marL="228600" indent="-228600"/>
            <a:r>
              <a:rPr lang="en-US" dirty="0" smtClean="0"/>
              <a:t>This means there are 6 x 10</a:t>
            </a:r>
            <a:r>
              <a:rPr lang="en-US" baseline="30000" dirty="0" smtClean="0"/>
              <a:t>18</a:t>
            </a:r>
            <a:r>
              <a:rPr lang="en-US" dirty="0" smtClean="0"/>
              <a:t> electrons per Coulomb of charge. </a:t>
            </a:r>
          </a:p>
          <a:p>
            <a:pPr marL="228600" indent="-228600"/>
            <a:r>
              <a:rPr lang="en-US" dirty="0" smtClean="0"/>
              <a:t>This also means that 1 Ampere of electrical current, 1</a:t>
            </a:r>
            <a:r>
              <a:rPr lang="en-US" baseline="0" dirty="0" smtClean="0"/>
              <a:t> Coulomb per second, </a:t>
            </a:r>
            <a:r>
              <a:rPr lang="en-US" dirty="0" smtClean="0"/>
              <a:t>is a stream of 6 billion billion electrons per second, or 6 quintillion</a:t>
            </a:r>
            <a:r>
              <a:rPr lang="en-US" baseline="0" dirty="0" smtClean="0"/>
              <a:t> </a:t>
            </a:r>
            <a:r>
              <a:rPr lang="en-US" dirty="0" smtClean="0"/>
              <a:t>electrons per second.</a:t>
            </a:r>
          </a:p>
        </p:txBody>
      </p:sp>
    </p:spTree>
    <p:extLst>
      <p:ext uri="{BB962C8B-B14F-4D97-AF65-F5344CB8AC3E}">
        <p14:creationId xmlns:p14="http://schemas.microsoft.com/office/powerpoint/2010/main" val="3722723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 table summarizes the mass and charge values for the proton and the neutron.</a:t>
            </a:r>
          </a:p>
          <a:p>
            <a:r>
              <a:rPr lang="en-US" sz="1200" kern="1200" dirty="0" smtClean="0">
                <a:solidFill>
                  <a:schemeClr val="tx1"/>
                </a:solidFill>
                <a:effectLst/>
                <a:latin typeface="+mn-lt"/>
                <a:ea typeface="+mn-ea"/>
                <a:cs typeface="+mn-cs"/>
              </a:rPr>
              <a:t>A proton has a mass of 1 amu and a charge of positive 1 e.</a:t>
            </a:r>
          </a:p>
          <a:p>
            <a:r>
              <a:rPr lang="en-US" sz="1200" kern="1200" dirty="0" smtClean="0">
                <a:solidFill>
                  <a:schemeClr val="tx1"/>
                </a:solidFill>
                <a:effectLst/>
                <a:latin typeface="+mn-lt"/>
                <a:ea typeface="+mn-ea"/>
                <a:cs typeface="+mn-cs"/>
              </a:rPr>
              <a:t>A neutron has a mass of 1 amu and neutral charge.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bottom table summarizes the mass and charge values for the electron.</a:t>
            </a:r>
          </a:p>
          <a:p>
            <a:r>
              <a:rPr lang="en-US" sz="1200" kern="1200" dirty="0" smtClean="0">
                <a:solidFill>
                  <a:schemeClr val="tx1"/>
                </a:solidFill>
                <a:effectLst/>
                <a:latin typeface="+mn-lt"/>
                <a:ea typeface="+mn-ea"/>
                <a:cs typeface="+mn-cs"/>
              </a:rPr>
              <a:t>An electron has approximately zero mass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 charge of negative 1 e.</a:t>
            </a:r>
          </a:p>
        </p:txBody>
      </p:sp>
    </p:spTree>
    <p:extLst>
      <p:ext uri="{BB962C8B-B14F-4D97-AF65-F5344CB8AC3E}">
        <p14:creationId xmlns:p14="http://schemas.microsoft.com/office/powerpoint/2010/main" val="307367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28600" marR="0" lvl="1" indent="-228600" algn="l" defTabSz="457200" rtl="0" eaLnBrk="1" fontAlgn="auto" latinLnBrk="0" hangingPunct="1">
              <a:lnSpc>
                <a:spcPct val="100000"/>
              </a:lnSpc>
              <a:spcBef>
                <a:spcPts val="0"/>
              </a:spcBef>
              <a:spcAft>
                <a:spcPts val="0"/>
              </a:spcAft>
              <a:buClrTx/>
              <a:buSzTx/>
              <a:buFontTx/>
              <a:buNone/>
              <a:tabLst/>
              <a:defRPr/>
            </a:pPr>
            <a:r>
              <a:rPr lang="en-US" dirty="0" smtClean="0"/>
              <a:t>Net charge is the sum of the electric charges.</a:t>
            </a:r>
          </a:p>
          <a:p>
            <a:pPr marL="0" indent="0"/>
            <a:r>
              <a:rPr lang="en-US" dirty="0" smtClean="0"/>
              <a:t>Protons are </a:t>
            </a:r>
            <a:r>
              <a:rPr lang="en-US" baseline="0" dirty="0" smtClean="0"/>
              <a:t>positive, electrons are negative, and neutrons are neutral.</a:t>
            </a:r>
          </a:p>
          <a:p>
            <a:pPr marL="0" indent="0"/>
            <a:r>
              <a:rPr lang="en-US" dirty="0" smtClean="0"/>
              <a:t>A particle’s net charge is equal to the number of protons minus the number of electrons in the particle.</a:t>
            </a:r>
          </a:p>
          <a:p>
            <a:pPr marL="228600" indent="-228600"/>
            <a:r>
              <a:rPr lang="en-US" dirty="0" smtClean="0"/>
              <a:t>When the number of protons and the number of electrons are equal, the net charge is neutral or zero.</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solidFill>
                  <a:srgbClr val="404040"/>
                </a:solidFill>
              </a:rPr>
              <a:t>Atoms are neutral. Atoms have</a:t>
            </a:r>
            <a:r>
              <a:rPr lang="en-US" baseline="0" dirty="0" smtClean="0">
                <a:solidFill>
                  <a:srgbClr val="404040"/>
                </a:solidFill>
              </a:rPr>
              <a:t> </a:t>
            </a:r>
            <a:r>
              <a:rPr lang="en-US" dirty="0" smtClean="0">
                <a:solidFill>
                  <a:srgbClr val="404040"/>
                </a:solidFill>
              </a:rPr>
              <a:t>equal numbers of protons and electrons.</a:t>
            </a:r>
          </a:p>
        </p:txBody>
      </p:sp>
    </p:spTree>
    <p:extLst>
      <p:ext uri="{BB962C8B-B14F-4D97-AF65-F5344CB8AC3E}">
        <p14:creationId xmlns:p14="http://schemas.microsoft.com/office/powerpoint/2010/main" val="3722723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28600" indent="-228600"/>
            <a:r>
              <a:rPr lang="en-US" dirty="0" smtClean="0"/>
              <a:t>Charge number, indicated by the letter</a:t>
            </a:r>
            <a:r>
              <a:rPr lang="en-US" baseline="0" dirty="0" smtClean="0"/>
              <a:t> z,</a:t>
            </a:r>
            <a:r>
              <a:rPr lang="en-US" dirty="0" smtClean="0"/>
              <a:t> is equal to the net charge of a particle shown with no unit of measure, or dimensionless. </a:t>
            </a:r>
          </a:p>
          <a:p>
            <a:pPr marL="228600" indent="-228600"/>
            <a:r>
              <a:rPr lang="en-US" dirty="0" smtClean="0"/>
              <a:t>Charge number is a dimensionless integer, such as -2, -1, 0, 1, 2, and so on.</a:t>
            </a:r>
          </a:p>
          <a:p>
            <a:pPr marL="228600" indent="-228600"/>
            <a:r>
              <a:rPr lang="en-US" dirty="0" smtClean="0"/>
              <a:t>Charge number is commonly used to show the charge of a particle.</a:t>
            </a:r>
          </a:p>
          <a:p>
            <a:pPr marL="228600" indent="-228600"/>
            <a:r>
              <a:rPr lang="en-US" dirty="0" smtClean="0"/>
              <a:t>This simplifies the units displayed for a commonly used parameter known as mass-to-charge ratio.</a:t>
            </a:r>
          </a:p>
          <a:p>
            <a:pPr marL="228600" indent="-228600"/>
            <a:r>
              <a:rPr lang="en-US" dirty="0" smtClean="0"/>
              <a:t>Mass-to-charge ratio is equal to a particle’s mass divided by its charge, or charge number.</a:t>
            </a:r>
          </a:p>
          <a:p>
            <a:pPr marL="228600" indent="-228600"/>
            <a:r>
              <a:rPr lang="en-US" dirty="0" smtClean="0"/>
              <a:t>Using charge number allows us to display mass-to-charge ratio in units of amu as an alternative</a:t>
            </a:r>
            <a:r>
              <a:rPr lang="en-US" baseline="0" dirty="0" smtClean="0"/>
              <a:t> to </a:t>
            </a:r>
            <a:r>
              <a:rPr lang="en-US" dirty="0" smtClean="0"/>
              <a:t>amu/e. </a:t>
            </a:r>
          </a:p>
          <a:p>
            <a:pPr marL="228600" indent="-228600"/>
            <a:r>
              <a:rPr lang="en-US" dirty="0" smtClean="0"/>
              <a:t>The integer value is not affected. Using charge number is a convenient option to simplify the display</a:t>
            </a:r>
            <a:r>
              <a:rPr lang="en-US" baseline="0" dirty="0" smtClean="0"/>
              <a:t> of </a:t>
            </a:r>
            <a:r>
              <a:rPr lang="en-US" dirty="0" smtClean="0"/>
              <a:t>measurement units.</a:t>
            </a:r>
          </a:p>
          <a:p>
            <a:pPr marL="228600" indent="-228600"/>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ion is a particle with a net charge that is not equal to zero, it is not electrically neutral.</a:t>
            </a:r>
          </a:p>
          <a:p>
            <a:pPr>
              <a:buClr>
                <a:srgbClr val="193157"/>
              </a:buClr>
            </a:pPr>
            <a:r>
              <a:rPr lang="en-US" dirty="0" smtClean="0"/>
              <a:t>If an atom loses 1 electron, then it loses 1 unit of negative charge. It becomes a positive ion with a charge of</a:t>
            </a:r>
            <a:r>
              <a:rPr lang="en-US" baseline="0" dirty="0" smtClean="0"/>
              <a:t> positive 1 e.</a:t>
            </a:r>
            <a:endParaRPr lang="en-US" dirty="0" smtClean="0"/>
          </a:p>
          <a:p>
            <a:pPr>
              <a:buClr>
                <a:srgbClr val="193157"/>
              </a:buClr>
            </a:pPr>
            <a:r>
              <a:rPr lang="en-US" dirty="0" smtClean="0"/>
              <a:t>In cases where an atom loses 2 electrons, it loses 2 units of negative charge. It becomes a doubly ionized positive ion with a charge of</a:t>
            </a:r>
            <a:r>
              <a:rPr lang="en-US" baseline="0" dirty="0" smtClean="0"/>
              <a:t> positive 2 e.</a:t>
            </a:r>
          </a:p>
          <a:p>
            <a:pPr>
              <a:buClr>
                <a:srgbClr val="193157"/>
              </a:buClr>
            </a:pPr>
            <a:r>
              <a:rPr lang="en-US" dirty="0" smtClean="0"/>
              <a:t>Often we show charge as a charge number. This is done for convenience by showing the integer value without the unit symbol e. The charge number still is commonly called charge.</a:t>
            </a:r>
          </a:p>
          <a:p>
            <a:pPr>
              <a:buClr>
                <a:srgbClr val="193157"/>
              </a:buClr>
            </a:pPr>
            <a:endParaRPr lang="en-US" dirty="0" smtClean="0"/>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9408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smtClean="0"/>
              <a:t>Upon completion of this module, you will be able to:</a:t>
            </a:r>
          </a:p>
          <a:p>
            <a:pPr defTabSz="966612">
              <a:defRPr/>
            </a:pPr>
            <a:r>
              <a:rPr lang="en-US" dirty="0" smtClean="0"/>
              <a:t>List the subatomic particles that make up atoms</a:t>
            </a:r>
          </a:p>
          <a:p>
            <a:pPr defTabSz="966612">
              <a:defRPr/>
            </a:pPr>
            <a:r>
              <a:rPr lang="en-US" dirty="0" smtClean="0"/>
              <a:t>Describe how the mass of an atom is defined</a:t>
            </a:r>
          </a:p>
          <a:p>
            <a:pPr defTabSz="966612">
              <a:defRPr/>
            </a:pPr>
            <a:r>
              <a:rPr lang="en-US" dirty="0" smtClean="0"/>
              <a:t>Describe how the charge of a particle is defined</a:t>
            </a:r>
          </a:p>
          <a:p>
            <a:pPr defTabSz="966612">
              <a:defRPr/>
            </a:pPr>
            <a:r>
              <a:rPr lang="en-US" dirty="0" smtClean="0"/>
              <a:t>Describe that an ion is a charged particle</a:t>
            </a:r>
          </a:p>
          <a:p>
            <a:pPr defTabSz="966612">
              <a:defRPr/>
            </a:pPr>
            <a:r>
              <a:rPr lang="en-US" dirty="0" smtClean="0"/>
              <a:t>Describe the difference between the isotopes of an element</a:t>
            </a:r>
          </a:p>
          <a:p>
            <a:pPr defTabSz="966612">
              <a:defRPr/>
            </a:pPr>
            <a:r>
              <a:rPr lang="en-US" dirty="0" smtClean="0"/>
              <a:t>Describe the relationship between molecules and atoms</a:t>
            </a:r>
          </a:p>
          <a:p>
            <a:pPr defTabSz="966612">
              <a:defRPr/>
            </a:pPr>
            <a:r>
              <a:rPr lang="en-US" dirty="0" smtClean="0"/>
              <a:t>Describe the difference between partial and total pressure</a:t>
            </a:r>
          </a:p>
          <a:p>
            <a:pPr defTabSz="966612">
              <a:defRPr/>
            </a:pPr>
            <a:r>
              <a:rPr lang="en-US" dirty="0" smtClean="0"/>
              <a:t>Describe how gas concentration is defined</a:t>
            </a:r>
          </a:p>
          <a:p>
            <a:pPr defTabSz="966612">
              <a:defRPr/>
            </a:pPr>
            <a:endParaRPr lang="en-US" dirty="0" smtClean="0"/>
          </a:p>
        </p:txBody>
      </p:sp>
    </p:spTree>
    <p:extLst>
      <p:ext uri="{BB962C8B-B14F-4D97-AF65-F5344CB8AC3E}">
        <p14:creationId xmlns:p14="http://schemas.microsoft.com/office/powerpoint/2010/main" val="86620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30</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a:t>
            </a:r>
            <a:r>
              <a:rPr lang="en-US" sz="1300" dirty="0" smtClean="0"/>
              <a:t>5: </a:t>
            </a:r>
            <a:r>
              <a:rPr lang="en-US" altLang="en-US" sz="1400" dirty="0" smtClean="0">
                <a:solidFill>
                  <a:srgbClr val="404040"/>
                </a:solidFill>
                <a:latin typeface="Arial" panose="020B0604020202020204" pitchFamily="34" charset="0"/>
              </a:rPr>
              <a:t>Elements, Atomic Number and Isotopes</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Elements are different types of atoms. There are more than 100 known elements. They are organized in the Periodic Table of Elements.</a:t>
            </a:r>
          </a:p>
          <a:p>
            <a:r>
              <a:rPr lang="en-US" sz="1200" kern="1200" dirty="0" smtClean="0">
                <a:solidFill>
                  <a:schemeClr val="tx1"/>
                </a:solidFill>
                <a:effectLst/>
                <a:latin typeface="+mn-lt"/>
                <a:ea typeface="+mn-ea"/>
                <a:cs typeface="+mn-cs"/>
              </a:rPr>
              <a:t>Some elements have similar properties. For example, copper, silver and gold have similar properties. They are soft metals. They are good electrical conductors. Chemically, they are relatively inert.</a:t>
            </a:r>
          </a:p>
          <a:p>
            <a:r>
              <a:rPr lang="en-US" sz="1200" kern="1200" dirty="0" smtClean="0">
                <a:solidFill>
                  <a:schemeClr val="tx1"/>
                </a:solidFill>
                <a:effectLst/>
                <a:latin typeface="+mn-lt"/>
                <a:ea typeface="+mn-ea"/>
                <a:cs typeface="+mn-cs"/>
              </a:rPr>
              <a:t>Some elements have very different properties. For example, helium and chlorine.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Helium is odorless, inert, and non-toxic. Chlorine has a strong odor, is highly reactive, and is poisonous.</a:t>
            </a:r>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Atomic number is the number of protons in the nucleus of an atom.</a:t>
            </a:r>
          </a:p>
          <a:p>
            <a:r>
              <a:rPr lang="en-US" dirty="0" smtClean="0"/>
              <a:t>It is the characteristic that defines each chemical element. </a:t>
            </a:r>
          </a:p>
          <a:p>
            <a:r>
              <a:rPr lang="en-US" dirty="0" smtClean="0"/>
              <a:t>All atoms of a particular element have the same number of protons, or the same atomic number.</a:t>
            </a:r>
          </a:p>
          <a:p>
            <a:r>
              <a:rPr lang="en-US" dirty="0" smtClean="0"/>
              <a:t>Carbon has 6 protons, for</a:t>
            </a:r>
            <a:r>
              <a:rPr lang="en-US" baseline="0" dirty="0" smtClean="0"/>
              <a:t> an atomic number of 6</a:t>
            </a:r>
            <a:r>
              <a:rPr lang="en-US" dirty="0" smtClean="0"/>
              <a:t>. Nitrogen has 7 protons for</a:t>
            </a:r>
            <a:r>
              <a:rPr lang="en-US" baseline="0" dirty="0" smtClean="0"/>
              <a:t> an atomic number of 7</a:t>
            </a:r>
            <a:r>
              <a:rPr lang="en-US" dirty="0" smtClean="0"/>
              <a:t>. Oxygen has 8 protons for</a:t>
            </a:r>
            <a:r>
              <a:rPr lang="en-US" baseline="0" dirty="0" smtClean="0"/>
              <a:t> an atomic number of 8, and so on</a:t>
            </a:r>
            <a:r>
              <a:rPr lang="en-US" dirty="0" smtClean="0"/>
              <a:t>.</a:t>
            </a:r>
          </a:p>
          <a:p>
            <a:r>
              <a:rPr lang="en-US" dirty="0" smtClean="0"/>
              <a:t>The chemical properties of elements depend on atomic number. </a:t>
            </a:r>
          </a:p>
          <a:p>
            <a:r>
              <a:rPr lang="en-US" dirty="0" smtClean="0"/>
              <a:t>The reason is because the chemical properties of atoms depend on the number of electrons they contain.</a:t>
            </a:r>
          </a:p>
          <a:p>
            <a:r>
              <a:rPr lang="en-US" dirty="0" smtClean="0"/>
              <a:t>Atoms are neutral, so atomic number indicates the number of protons, the equivalent number of electrons, and therefore the chemical properties of the element due to that</a:t>
            </a:r>
            <a:r>
              <a:rPr lang="en-US" baseline="0" dirty="0" smtClean="0"/>
              <a:t> number of electrons</a:t>
            </a:r>
            <a:r>
              <a:rPr lang="en-US" dirty="0" smtClean="0"/>
              <a:t>.</a:t>
            </a:r>
          </a:p>
          <a:p>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Let’s review and contrast atomic number and atomic mass.</a:t>
            </a:r>
          </a:p>
          <a:p>
            <a:r>
              <a:rPr lang="en-US" dirty="0" smtClean="0"/>
              <a:t>Atomic number is different from atomic mass. Atomic number also is different from </a:t>
            </a:r>
            <a:r>
              <a:rPr lang="en-US" baseline="0" dirty="0" smtClean="0"/>
              <a:t>mass number.</a:t>
            </a:r>
            <a:endParaRPr lang="en-US" dirty="0" smtClean="0"/>
          </a:p>
          <a:p>
            <a:r>
              <a:rPr lang="en-US" dirty="0" smtClean="0"/>
              <a:t>Atomic number is the number of protons in the atom.</a:t>
            </a:r>
          </a:p>
          <a:p>
            <a:r>
              <a:rPr lang="en-US" dirty="0" smtClean="0"/>
              <a:t>It</a:t>
            </a:r>
            <a:r>
              <a:rPr lang="en-US" baseline="0" dirty="0" smtClean="0"/>
              <a:t> d</a:t>
            </a:r>
            <a:r>
              <a:rPr lang="en-US" dirty="0" smtClean="0"/>
              <a:t>efines each element in the Periodic Table.</a:t>
            </a:r>
          </a:p>
          <a:p>
            <a:r>
              <a:rPr lang="en-US" dirty="0" smtClean="0"/>
              <a:t>The chemical properties of the elements depend on atomic number.</a:t>
            </a:r>
          </a:p>
          <a:p>
            <a:r>
              <a:rPr lang="en-US" dirty="0" smtClean="0"/>
              <a:t>In contrast, atomic mass is the total number of protons and neutrons in the atom.</a:t>
            </a:r>
            <a:endParaRPr lang="en-US" baseline="0" dirty="0" smtClean="0"/>
          </a:p>
          <a:p>
            <a:r>
              <a:rPr lang="en-US" baseline="0" dirty="0" smtClean="0"/>
              <a:t>It typically is measured in u</a:t>
            </a:r>
            <a:r>
              <a:rPr lang="en-US" dirty="0" smtClean="0"/>
              <a:t>nits of amu.</a:t>
            </a:r>
          </a:p>
          <a:p>
            <a:r>
              <a:rPr lang="en-US" dirty="0" smtClean="0"/>
              <a:t>It is the basis for an RGA, a mass spectrometer, to independently measure different gases.</a:t>
            </a:r>
          </a:p>
          <a:p>
            <a:r>
              <a:rPr lang="en-US" dirty="0" smtClean="0"/>
              <a:t>Mass number is the same as atomic mass, just shown with no unit of measure.</a:t>
            </a:r>
          </a:p>
        </p:txBody>
      </p:sp>
    </p:spTree>
    <p:extLst>
      <p:ext uri="{BB962C8B-B14F-4D97-AF65-F5344CB8AC3E}">
        <p14:creationId xmlns:p14="http://schemas.microsoft.com/office/powerpoint/2010/main" val="3722723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example is a hydrogen</a:t>
            </a:r>
            <a:r>
              <a:rPr lang="en-US" baseline="0" dirty="0" smtClean="0"/>
              <a:t>-1 atom, also known as protium</a:t>
            </a:r>
            <a:r>
              <a:rPr lang="en-US" dirty="0" smtClean="0"/>
              <a:t>. Its atomic number is 1 because there is 1 proton in the nucleus. Its atomic mass is 1 amu because it contains 1 proton and zero neutrons. Its charge is neutral because it is an atom, it has an equal number of protons and electrons, 1 of each.</a:t>
            </a:r>
          </a:p>
        </p:txBody>
      </p:sp>
    </p:spTree>
    <p:extLst>
      <p:ext uri="{BB962C8B-B14F-4D97-AF65-F5344CB8AC3E}">
        <p14:creationId xmlns:p14="http://schemas.microsoft.com/office/powerpoint/2010/main" val="3722723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example is a carbon-12 atom. Its atomic number is 6 because there are 6 protons in the nucleus. Its atomic mass is 12 amu because it contains 6 protons and 6 neutrons. Its charge is neutral because it is an atom, it has an equal number of protons and electrons, 6 of each.</a:t>
            </a:r>
          </a:p>
        </p:txBody>
      </p:sp>
    </p:spTree>
    <p:extLst>
      <p:ext uri="{BB962C8B-B14F-4D97-AF65-F5344CB8AC3E}">
        <p14:creationId xmlns:p14="http://schemas.microsoft.com/office/powerpoint/2010/main" val="3722723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Isotopes are atoms of the same element that have different masses.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they are the same element, they have the same number of protons.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Isotopes have different masses because they have different numbers of neutrons.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Isotopes</a:t>
            </a:r>
            <a:r>
              <a:rPr lang="en-US" baseline="0" dirty="0" smtClean="0"/>
              <a:t> of an element have the same chemical properties because they have the same number of electrons.</a:t>
            </a:r>
            <a:endParaRPr lang="en-US" dirty="0" smtClean="0"/>
          </a:p>
          <a:p>
            <a:r>
              <a:rPr lang="en-US" dirty="0" smtClean="0"/>
              <a:t>This table shows the three most abundant isotopes of argon, listed in order of mass, argon-40, argon-38 and argon-36.</a:t>
            </a:r>
          </a:p>
          <a:p>
            <a:r>
              <a:rPr lang="en-US" dirty="0" smtClean="0"/>
              <a:t>All argon atoms have 18 protons. The</a:t>
            </a:r>
            <a:r>
              <a:rPr lang="en-US" baseline="0" dirty="0" smtClean="0"/>
              <a:t> atomic masses are different according to the different numbers of neutrons.</a:t>
            </a:r>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Each isotope has its own natural relative abundance on Earth.</a:t>
            </a:r>
          </a:p>
          <a:p>
            <a:r>
              <a:rPr lang="en-US" dirty="0" smtClean="0"/>
              <a:t>The table on</a:t>
            </a:r>
            <a:r>
              <a:rPr lang="en-US" baseline="0" dirty="0" smtClean="0"/>
              <a:t> the left lists c</a:t>
            </a:r>
            <a:r>
              <a:rPr lang="en-US" dirty="0" smtClean="0"/>
              <a:t>arbon isotope abundance.</a:t>
            </a:r>
          </a:p>
          <a:p>
            <a:r>
              <a:rPr lang="en-US" dirty="0" smtClean="0"/>
              <a:t>98.9% of carbon atoms on Earth are carbon-12.</a:t>
            </a:r>
          </a:p>
          <a:p>
            <a:r>
              <a:rPr lang="en-US" dirty="0" smtClean="0"/>
              <a:t>1.1% are carbon-13,</a:t>
            </a:r>
            <a:r>
              <a:rPr lang="en-US" baseline="0" dirty="0" smtClean="0"/>
              <a:t> and a </a:t>
            </a:r>
            <a:r>
              <a:rPr lang="en-US" dirty="0" smtClean="0"/>
              <a:t>small fraction of a percent are carbon-14.</a:t>
            </a:r>
          </a:p>
          <a:p>
            <a:r>
              <a:rPr lang="en-US" dirty="0" smtClean="0"/>
              <a:t>The table on the right lists argon isotope abundance.</a:t>
            </a:r>
          </a:p>
          <a:p>
            <a:r>
              <a:rPr lang="en-US" dirty="0" smtClean="0"/>
              <a:t>99.6% of argon atoms on Earth are argon-40.</a:t>
            </a:r>
          </a:p>
          <a:p>
            <a:r>
              <a:rPr lang="en-US" dirty="0" smtClean="0"/>
              <a:t>0.34% are argon-36, and 0.06% are argon-38.</a:t>
            </a:r>
          </a:p>
          <a:p>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Periodic Table of Elements organizes and displays the elements in a logical and effective manner.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element’s name, symbol, atomic number and average mass are displayed</a:t>
            </a:r>
            <a:r>
              <a:rPr lang="en-US" baseline="0" dirty="0" smtClean="0"/>
              <a:t> on the table. The average mass is the weighted-average, based on the element’s isotope abundance.</a:t>
            </a:r>
            <a:endParaRPr lang="en-US" dirty="0" smtClean="0"/>
          </a:p>
          <a:p>
            <a:r>
              <a:rPr lang="en-US" dirty="0" smtClean="0"/>
              <a:t>The elements are listed on the Periodic Table by ascending atomic numbers.</a:t>
            </a:r>
          </a:p>
        </p:txBody>
      </p:sp>
    </p:spTree>
    <p:extLst>
      <p:ext uri="{BB962C8B-B14F-4D97-AF65-F5344CB8AC3E}">
        <p14:creationId xmlns:p14="http://schemas.microsoft.com/office/powerpoint/2010/main" val="3722723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39</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a:t>
            </a:r>
            <a:r>
              <a:rPr lang="en-US" sz="1300" dirty="0" smtClean="0"/>
              <a:t>6: </a:t>
            </a:r>
            <a:r>
              <a:rPr lang="en-US" altLang="en-US" sz="1400" dirty="0" smtClean="0">
                <a:solidFill>
                  <a:srgbClr val="404040"/>
                </a:solidFill>
                <a:latin typeface="Arial" panose="020B0604020202020204" pitchFamily="34" charset="0"/>
              </a:rPr>
              <a:t>Molecules</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module, we will discuss:</a:t>
            </a:r>
          </a:p>
          <a:p>
            <a:r>
              <a:rPr lang="en-US" sz="1200" kern="1200" dirty="0" smtClean="0">
                <a:solidFill>
                  <a:schemeClr val="tx1"/>
                </a:solidFill>
                <a:effectLst/>
                <a:latin typeface="+mn-lt"/>
                <a:ea typeface="+mn-ea"/>
                <a:cs typeface="+mn-cs"/>
              </a:rPr>
              <a:t>Three Basic States of Matter, including Gas</a:t>
            </a:r>
          </a:p>
          <a:p>
            <a:pPr marL="228600" indent="-228600">
              <a:spcBef>
                <a:spcPts val="0"/>
              </a:spcBef>
              <a:spcAft>
                <a:spcPts val="1200"/>
              </a:spcAft>
            </a:pPr>
            <a:r>
              <a:rPr lang="en-US" dirty="0" smtClean="0"/>
              <a:t>Atoms and Subatomic Particles</a:t>
            </a:r>
          </a:p>
          <a:p>
            <a:pPr marL="228600" indent="-228600">
              <a:spcBef>
                <a:spcPts val="0"/>
              </a:spcBef>
              <a:spcAft>
                <a:spcPts val="1200"/>
              </a:spcAft>
            </a:pPr>
            <a:r>
              <a:rPr lang="en-US" dirty="0" smtClean="0"/>
              <a:t>Mass and Atomic Mass</a:t>
            </a:r>
          </a:p>
          <a:p>
            <a:pPr marL="228600" indent="-228600">
              <a:spcBef>
                <a:spcPts val="0"/>
              </a:spcBef>
              <a:spcAft>
                <a:spcPts val="1200"/>
              </a:spcAft>
            </a:pPr>
            <a:r>
              <a:rPr lang="en-US" dirty="0" smtClean="0"/>
              <a:t>Electric Charge and Ions</a:t>
            </a:r>
          </a:p>
          <a:p>
            <a:pPr marL="228600" indent="-228600">
              <a:spcBef>
                <a:spcPts val="0"/>
              </a:spcBef>
              <a:spcAft>
                <a:spcPts val="1200"/>
              </a:spcAft>
            </a:pPr>
            <a:r>
              <a:rPr lang="en-US" dirty="0" smtClean="0"/>
              <a:t>Elements, Atomic Number and Isotopes</a:t>
            </a:r>
          </a:p>
          <a:p>
            <a:pPr marL="228600" indent="-228600">
              <a:spcBef>
                <a:spcPts val="0"/>
              </a:spcBef>
              <a:spcAft>
                <a:spcPts val="1200"/>
              </a:spcAft>
            </a:pPr>
            <a:r>
              <a:rPr lang="en-US" dirty="0" smtClean="0"/>
              <a:t>Molecules</a:t>
            </a:r>
          </a:p>
          <a:p>
            <a:pPr marL="228600" indent="-228600">
              <a:spcBef>
                <a:spcPts val="0"/>
              </a:spcBef>
              <a:spcAft>
                <a:spcPts val="1200"/>
              </a:spcAft>
            </a:pPr>
            <a:r>
              <a:rPr lang="en-US" dirty="0" smtClean="0"/>
              <a:t>Total Pressure and Partial Pressure</a:t>
            </a:r>
          </a:p>
          <a:p>
            <a:pPr marL="228600" indent="-228600">
              <a:spcBef>
                <a:spcPts val="0"/>
              </a:spcBef>
              <a:spcAft>
                <a:spcPts val="1200"/>
              </a:spcAft>
            </a:pPr>
            <a:r>
              <a:rPr lang="en-US" dirty="0" smtClean="0"/>
              <a:t>Gas Concentration</a:t>
            </a:r>
          </a:p>
          <a:p>
            <a:pPr marL="228600" indent="-228600">
              <a:spcBef>
                <a:spcPts val="0"/>
              </a:spcBef>
              <a:spcAft>
                <a:spcPts val="1200"/>
              </a:spcAft>
            </a:pPr>
            <a:r>
              <a:rPr lang="en-US" dirty="0" smtClean="0"/>
              <a:t>Vacuum</a:t>
            </a:r>
          </a:p>
        </p:txBody>
      </p:sp>
    </p:spTree>
    <p:extLst>
      <p:ext uri="{BB962C8B-B14F-4D97-AF65-F5344CB8AC3E}">
        <p14:creationId xmlns:p14="http://schemas.microsoft.com/office/powerpoint/2010/main" val="3722723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 molecule is a particle that is comprised of two or more atoms that are bonded together.</a:t>
            </a:r>
          </a:p>
          <a:p>
            <a:r>
              <a:rPr lang="en-US" dirty="0" smtClean="0"/>
              <a:t>Molecules form structures that are larger than individual atoms.</a:t>
            </a:r>
          </a:p>
          <a:p>
            <a:r>
              <a:rPr lang="en-US" dirty="0" smtClean="0"/>
              <a:t>Examples of molecules include oxygen and isopropyl alcohol. Oxygen is a molecule formed by two oxygen atoms bonded together.</a:t>
            </a:r>
          </a:p>
          <a:p>
            <a:r>
              <a:rPr lang="en-US" dirty="0" smtClean="0"/>
              <a:t>Isopropyl alcohol is a larger molecule made of carbon, hydrogen and oxygen.</a:t>
            </a:r>
          </a:p>
          <a:p>
            <a:r>
              <a:rPr lang="en-US" dirty="0" smtClean="0"/>
              <a:t>The mass of a molecule </a:t>
            </a:r>
            <a:r>
              <a:rPr lang="en-US" baseline="0" dirty="0" smtClean="0"/>
              <a:t>is the </a:t>
            </a:r>
            <a:r>
              <a:rPr lang="en-US" dirty="0" smtClean="0"/>
              <a:t>total number of protons and neutrons in the molecule, measured in amu.</a:t>
            </a:r>
          </a:p>
          <a:p>
            <a:r>
              <a:rPr lang="en-US" dirty="0" smtClean="0"/>
              <a:t>The electric charge of a molecule is neutral. If a molecule acquires a net charge,</a:t>
            </a:r>
            <a:r>
              <a:rPr lang="en-US" baseline="0" dirty="0" smtClean="0"/>
              <a:t> then it becomes an ion.</a:t>
            </a:r>
            <a:endParaRPr lang="en-US" dirty="0" smtClean="0"/>
          </a:p>
          <a:p>
            <a:r>
              <a:rPr lang="en-US" dirty="0" smtClean="0"/>
              <a:t>Gases can be comprised of atoms and molecules.</a:t>
            </a:r>
          </a:p>
        </p:txBody>
      </p:sp>
    </p:spTree>
    <p:extLst>
      <p:ext uri="{BB962C8B-B14F-4D97-AF65-F5344CB8AC3E}">
        <p14:creationId xmlns:p14="http://schemas.microsoft.com/office/powerpoint/2010/main" val="3722723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Water,</a:t>
            </a:r>
            <a:r>
              <a:rPr lang="en-US" baseline="0" dirty="0" smtClean="0"/>
              <a:t> for </a:t>
            </a:r>
            <a:r>
              <a:rPr lang="en-US" dirty="0" smtClean="0"/>
              <a:t>example, is formed by 2 hydrogen atoms bonded to 1 oxygen atom.</a:t>
            </a:r>
          </a:p>
          <a:p>
            <a:r>
              <a:rPr lang="en-US" dirty="0" smtClean="0"/>
              <a:t>The chemical formula is H</a:t>
            </a:r>
            <a:r>
              <a:rPr lang="en-US" baseline="-25000" dirty="0" smtClean="0"/>
              <a:t>2</a:t>
            </a:r>
            <a:r>
              <a:rPr lang="en-US" dirty="0" smtClean="0"/>
              <a:t>O.</a:t>
            </a:r>
          </a:p>
          <a:p>
            <a:r>
              <a:rPr lang="en-US" dirty="0" smtClean="0"/>
              <a:t>Water has a mass of 18 amu because it</a:t>
            </a:r>
            <a:r>
              <a:rPr lang="en-US" baseline="0" dirty="0" smtClean="0"/>
              <a:t> has 10 protons and 8 neutrons. Each hydrogen atom contributes 1 proton, and the oxygen atom contributes 8 protons and 8 neutrons.</a:t>
            </a:r>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Ions can be formed from molecules.</a:t>
            </a:r>
            <a:r>
              <a:rPr lang="en-US" baseline="0" dirty="0" smtClean="0"/>
              <a:t> This is s</a:t>
            </a:r>
            <a:r>
              <a:rPr lang="en-US" dirty="0" smtClean="0"/>
              <a:t>imilar to how ions are formed from atoms.</a:t>
            </a:r>
          </a:p>
          <a:p>
            <a:r>
              <a:rPr lang="en-US" dirty="0" smtClean="0"/>
              <a:t>Molecules are neutral. When a molecule acquires a net charge, it becomes an ion.</a:t>
            </a:r>
          </a:p>
          <a:p>
            <a:r>
              <a:rPr lang="en-US" dirty="0" smtClean="0"/>
              <a:t>A molecule that gets ionized,</a:t>
            </a:r>
            <a:r>
              <a:rPr lang="en-US" baseline="0" dirty="0" smtClean="0"/>
              <a:t> or </a:t>
            </a:r>
            <a:r>
              <a:rPr lang="en-US" dirty="0" smtClean="0"/>
              <a:t>loses 1 electron, loses 1 unit of negative charge. It becomes a positive ion with a charge of +1.</a:t>
            </a:r>
          </a:p>
          <a:p>
            <a:r>
              <a:rPr lang="en-US" dirty="0" smtClean="0"/>
              <a:t>A molecule that gets doubly ionized, or loses 2 electrons, loses 2 units of negative charge. It becomes a doubly ionized positive ion with a charge of +2.</a:t>
            </a:r>
          </a:p>
          <a:p>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43</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a:t>
            </a:r>
            <a:r>
              <a:rPr lang="en-US" sz="1300" dirty="0" smtClean="0"/>
              <a:t>7: </a:t>
            </a:r>
            <a:r>
              <a:rPr lang="en-US" altLang="en-US" sz="1400" dirty="0" smtClean="0">
                <a:solidFill>
                  <a:srgbClr val="404040"/>
                </a:solidFill>
                <a:latin typeface="Arial" panose="020B0604020202020204" pitchFamily="34" charset="0"/>
              </a:rPr>
              <a:t>Total Pressure and</a:t>
            </a:r>
            <a:r>
              <a:rPr lang="en-US" altLang="en-US" sz="1400" baseline="0" dirty="0" smtClean="0">
                <a:solidFill>
                  <a:srgbClr val="404040"/>
                </a:solidFill>
                <a:latin typeface="Arial" panose="020B0604020202020204" pitchFamily="34" charset="0"/>
              </a:rPr>
              <a:t> </a:t>
            </a:r>
            <a:r>
              <a:rPr lang="en-US" altLang="en-US" sz="1400" dirty="0" smtClean="0">
                <a:solidFill>
                  <a:srgbClr val="404040"/>
                </a:solidFill>
                <a:latin typeface="Arial" panose="020B0604020202020204" pitchFamily="34" charset="0"/>
              </a:rPr>
              <a:t>Partial Pressure</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Gas pressure is the force per unit area that a gas exerts on the walls or surfaces of its container.</a:t>
            </a:r>
          </a:p>
          <a:p>
            <a:r>
              <a:rPr lang="en-US" dirty="0" smtClean="0"/>
              <a:t>Units of measure for pressure include:</a:t>
            </a:r>
          </a:p>
          <a:p>
            <a:r>
              <a:rPr lang="en-US" dirty="0" smtClean="0"/>
              <a:t>Pounds per square inch</a:t>
            </a:r>
          </a:p>
          <a:p>
            <a:r>
              <a:rPr lang="en-US" dirty="0" smtClean="0"/>
              <a:t>Newtons per square meter, which are equal to Pascal</a:t>
            </a:r>
          </a:p>
          <a:p>
            <a:pPr marL="0" indent="0">
              <a:buFontTx/>
              <a:buNone/>
            </a:pPr>
            <a:r>
              <a:rPr lang="en-US" dirty="0" smtClean="0"/>
              <a:t>Atmosphere</a:t>
            </a:r>
          </a:p>
          <a:p>
            <a:r>
              <a:rPr lang="en-US" dirty="0" smtClean="0"/>
              <a:t>Bar</a:t>
            </a:r>
          </a:p>
          <a:p>
            <a:r>
              <a:rPr lang="en-US" dirty="0" smtClean="0"/>
              <a:t>and Torr.</a:t>
            </a:r>
          </a:p>
          <a:p>
            <a:r>
              <a:rPr lang="en-US" dirty="0" smtClean="0"/>
              <a:t>While pressure is defined as force per unit area, it also indicates the amount of gas in the chamber</a:t>
            </a:r>
            <a:r>
              <a:rPr lang="en-US" baseline="0" dirty="0" smtClean="0"/>
              <a:t>. </a:t>
            </a:r>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The relationship between gas pressure and the amount of gas is shown in this expression of proportionality.</a:t>
            </a:r>
          </a:p>
          <a:p>
            <a:r>
              <a:rPr lang="en-US" dirty="0" smtClean="0"/>
              <a:t>Gas Pressure (P) is proportional to the number of gas molecules in a chamber (n).</a:t>
            </a:r>
          </a:p>
          <a:p>
            <a:r>
              <a:rPr lang="en-US" dirty="0" smtClean="0"/>
              <a:t>It is proportional to the temperature of the gas (T),</a:t>
            </a:r>
            <a:r>
              <a:rPr lang="en-US" baseline="0" dirty="0" smtClean="0"/>
              <a:t> and is </a:t>
            </a:r>
            <a:r>
              <a:rPr lang="en-US" dirty="0" smtClean="0"/>
              <a:t>inversely proportional to the volume of the chamber (V).</a:t>
            </a:r>
          </a:p>
          <a:p>
            <a:r>
              <a:rPr lang="en-US" dirty="0" smtClean="0"/>
              <a:t>When temperature and volume are constant, which often is the case, the pressure is proportional to the amount of gas.</a:t>
            </a:r>
          </a:p>
          <a:p>
            <a:r>
              <a:rPr lang="en-US" dirty="0" smtClean="0"/>
              <a:t>In this case, a change in pressure indicates a change in the amount of gas. Therefore, when volume and temperature are constant, gas pressure indicates the amount of gas in the chamber.</a:t>
            </a:r>
          </a:p>
          <a:p>
            <a:endParaRPr lang="en-US" dirty="0" smtClean="0"/>
          </a:p>
        </p:txBody>
      </p:sp>
    </p:spTree>
    <p:extLst>
      <p:ext uri="{BB962C8B-B14F-4D97-AF65-F5344CB8AC3E}">
        <p14:creationId xmlns:p14="http://schemas.microsoft.com/office/powerpoint/2010/main" val="3722723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Total pressure is the pressure that a gas mixture, the total gas, exerts on the walls of a chamber. </a:t>
            </a:r>
          </a:p>
          <a:p>
            <a:r>
              <a:rPr lang="en-US" dirty="0" smtClean="0"/>
              <a:t>A pressure gauge is used to measure total pressure. A variety of pressure gauges are available, including capacitance diaphragm gauge (CDG), cold cathode ionization gauge, hot cathode ionization gauge, and Pirani (thermal conductivity) gauge.</a:t>
            </a:r>
          </a:p>
        </p:txBody>
      </p:sp>
    </p:spTree>
    <p:extLst>
      <p:ext uri="{BB962C8B-B14F-4D97-AF65-F5344CB8AC3E}">
        <p14:creationId xmlns:p14="http://schemas.microsoft.com/office/powerpoint/2010/main" val="2371750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Partial pressure is the pressure that one gas species in a mixture would exert on the chamber walls if it was the only gas present in the chamber. </a:t>
            </a:r>
          </a:p>
          <a:p>
            <a:r>
              <a:rPr lang="en-US" dirty="0" smtClean="0"/>
              <a:t>The higher the partial pressure, the higher the amount of that gas in the chamber.</a:t>
            </a:r>
          </a:p>
          <a:p>
            <a:r>
              <a:rPr lang="en-US" dirty="0" smtClean="0"/>
              <a:t>Partial pressure is used to independently analyze one, or more, gas species.</a:t>
            </a:r>
          </a:p>
          <a:p>
            <a:pPr>
              <a:spcBef>
                <a:spcPts val="0"/>
              </a:spcBef>
              <a:spcAft>
                <a:spcPts val="1200"/>
              </a:spcAft>
              <a:buClrTx/>
            </a:pPr>
            <a:r>
              <a:rPr lang="en-US" dirty="0" smtClean="0"/>
              <a:t>RGAs can measure gas species separately, so RGAs are used to measure partial pressure.</a:t>
            </a:r>
            <a:endParaRPr lang="en-US" dirty="0" smtClean="0">
              <a:solidFill>
                <a:schemeClr val="accent4"/>
              </a:solidFill>
            </a:endParaRPr>
          </a:p>
        </p:txBody>
      </p:sp>
    </p:spTree>
    <p:extLst>
      <p:ext uri="{BB962C8B-B14F-4D97-AF65-F5344CB8AC3E}">
        <p14:creationId xmlns:p14="http://schemas.microsoft.com/office/powerpoint/2010/main" val="1572063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Total pressure is equal to the sum of the partial pressures present in a chamber.</a:t>
            </a:r>
          </a:p>
          <a:p>
            <a:r>
              <a:rPr lang="en-US" dirty="0" smtClean="0"/>
              <a:t>Adding the partial pressures of all gases present will equal the total pressure.</a:t>
            </a:r>
          </a:p>
          <a:p>
            <a:r>
              <a:rPr lang="en-US" dirty="0" smtClean="0"/>
              <a:t>For example, 100 mTorr of air is comprised of 78 mTorr of nitrogen, 21 mTorr of oxygen, 1 mTorr of argon, and trace amounts of other gases.</a:t>
            </a:r>
          </a:p>
          <a:p>
            <a:endParaRPr lang="en-US" dirty="0" smtClean="0"/>
          </a:p>
        </p:txBody>
      </p:sp>
    </p:spTree>
    <p:extLst>
      <p:ext uri="{BB962C8B-B14F-4D97-AF65-F5344CB8AC3E}">
        <p14:creationId xmlns:p14="http://schemas.microsoft.com/office/powerpoint/2010/main" val="1572063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49</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300" dirty="0"/>
              <a:t>Section </a:t>
            </a:r>
            <a:r>
              <a:rPr lang="en-US" sz="1300" dirty="0" smtClean="0"/>
              <a:t>8: </a:t>
            </a:r>
            <a:r>
              <a:rPr lang="en-US" altLang="en-US" sz="1400" dirty="0" smtClean="0">
                <a:solidFill>
                  <a:srgbClr val="404040"/>
                </a:solidFill>
                <a:latin typeface="Arial" panose="020B0604020202020204" pitchFamily="34" charset="0"/>
              </a:rPr>
              <a:t>Gas Concentration</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5</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eaLnBrk="1" hangingPunct="1"/>
            <a:r>
              <a:rPr lang="en-US" sz="1200" kern="1200" dirty="0" smtClean="0">
                <a:solidFill>
                  <a:schemeClr val="tx1"/>
                </a:solidFill>
                <a:effectLst/>
                <a:latin typeface="+mn-lt"/>
                <a:ea typeface="+mn-ea"/>
                <a:cs typeface="+mn-cs"/>
              </a:rPr>
              <a:t>Let’s begin with Section 1: Three Basic States of Matter.</a:t>
            </a:r>
            <a:endParaRPr lang="en-US" altLang="en-US" sz="1400" dirty="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Concentration is a ratio.</a:t>
            </a:r>
            <a:r>
              <a:rPr lang="en-US" baseline="0" dirty="0" smtClean="0"/>
              <a:t> </a:t>
            </a:r>
          </a:p>
          <a:p>
            <a:r>
              <a:rPr lang="en-US" baseline="0" dirty="0" smtClean="0"/>
              <a:t>Gas concentration is</a:t>
            </a:r>
            <a:r>
              <a:rPr lang="en-US" dirty="0" smtClean="0"/>
              <a:t> equal to partial pressure divided by total pressure. </a:t>
            </a:r>
          </a:p>
          <a:p>
            <a:r>
              <a:rPr lang="en-US" dirty="0" smtClean="0"/>
              <a:t>It is a measurement of the amount of one gas species with respect to the total amount of gas present.</a:t>
            </a:r>
          </a:p>
          <a:p>
            <a:r>
              <a:rPr lang="en-US" dirty="0" smtClean="0"/>
              <a:t>Concentration typically is calculated into one of three common units of measure, percent, ppm, or ppb.</a:t>
            </a:r>
          </a:p>
          <a:p>
            <a:r>
              <a:rPr lang="en-US" dirty="0" smtClean="0"/>
              <a:t>For</a:t>
            </a:r>
            <a:r>
              <a:rPr lang="en-US" baseline="0" dirty="0" smtClean="0"/>
              <a:t> units of p</a:t>
            </a:r>
            <a:r>
              <a:rPr lang="en-US" dirty="0" smtClean="0"/>
              <a:t>ercent, multiply the ratio times 100 and show the percent symbol (%).</a:t>
            </a:r>
          </a:p>
          <a:p>
            <a:r>
              <a:rPr lang="en-US" dirty="0" smtClean="0"/>
              <a:t>For parts per million, multiply the ratio times 1,000,000 and show ppm</a:t>
            </a:r>
            <a:r>
              <a:rPr lang="en-US" baseline="0" dirty="0" smtClean="0"/>
              <a:t> as the measurement unit.</a:t>
            </a:r>
            <a:endParaRPr lang="en-US" dirty="0" smtClean="0"/>
          </a:p>
          <a:p>
            <a:r>
              <a:rPr lang="en-US" dirty="0" smtClean="0"/>
              <a:t>For parts per billion, multiply the ratio times 1,000,000,000 and show ppb</a:t>
            </a:r>
            <a:r>
              <a:rPr lang="en-US" baseline="0" dirty="0" smtClean="0"/>
              <a:t> as the measurement unit.</a:t>
            </a:r>
            <a:endParaRPr lang="en-US" dirty="0" smtClean="0"/>
          </a:p>
          <a:p>
            <a:r>
              <a:rPr lang="en-US" dirty="0" smtClean="0"/>
              <a:t>Here is an example of how you can measure and calculate concentrations, in units of ppm.</a:t>
            </a:r>
            <a:r>
              <a:rPr lang="en-US" baseline="0" dirty="0" smtClean="0"/>
              <a:t> </a:t>
            </a:r>
          </a:p>
          <a:p>
            <a:r>
              <a:rPr lang="en-US" baseline="0" dirty="0" smtClean="0"/>
              <a:t>Measure both the partial pressure of one gas species and the total pressure of the gases present.</a:t>
            </a:r>
          </a:p>
          <a:p>
            <a:r>
              <a:rPr lang="en-US" baseline="0" dirty="0" smtClean="0"/>
              <a:t>Divide the partial pressure by the total pressure.</a:t>
            </a:r>
          </a:p>
          <a:p>
            <a:r>
              <a:rPr lang="en-US" baseline="0" dirty="0" smtClean="0"/>
              <a:t>Then multiply by one million (1,000,000) and show ppm as the measurement unit.</a:t>
            </a:r>
            <a:endParaRPr lang="en-US" dirty="0"/>
          </a:p>
        </p:txBody>
      </p:sp>
    </p:spTree>
    <p:extLst>
      <p:ext uri="{BB962C8B-B14F-4D97-AF65-F5344CB8AC3E}">
        <p14:creationId xmlns:p14="http://schemas.microsoft.com/office/powerpoint/2010/main" val="3722723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289214" y="10206276"/>
            <a:ext cx="3281680" cy="5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35" tIns="51867" rIns="103735" bIns="51867" anchor="b"/>
          <a:lstStyle>
            <a:lvl1pPr defTabSz="974725" eaLnBrk="0" hangingPunct="0">
              <a:defRPr sz="2600">
                <a:solidFill>
                  <a:schemeClr val="tx1"/>
                </a:solidFill>
                <a:latin typeface="Times New Roman" panose="02020603050405020304" pitchFamily="18" charset="0"/>
              </a:defRPr>
            </a:lvl1pPr>
            <a:lvl2pPr marL="800100" indent="-307975" defTabSz="974725" eaLnBrk="0" hangingPunct="0">
              <a:defRPr sz="2600">
                <a:solidFill>
                  <a:schemeClr val="tx1"/>
                </a:solidFill>
                <a:latin typeface="Times New Roman" panose="02020603050405020304" pitchFamily="18" charset="0"/>
              </a:defRPr>
            </a:lvl2pPr>
            <a:lvl3pPr marL="1230313" indent="-246063" defTabSz="974725" eaLnBrk="0" hangingPunct="0">
              <a:defRPr sz="2600">
                <a:solidFill>
                  <a:schemeClr val="tx1"/>
                </a:solidFill>
                <a:latin typeface="Times New Roman" panose="02020603050405020304" pitchFamily="18" charset="0"/>
              </a:defRPr>
            </a:lvl3pPr>
            <a:lvl4pPr marL="1724025" indent="-246063" defTabSz="974725" eaLnBrk="0" hangingPunct="0">
              <a:defRPr sz="2600">
                <a:solidFill>
                  <a:schemeClr val="tx1"/>
                </a:solidFill>
                <a:latin typeface="Times New Roman" panose="02020603050405020304" pitchFamily="18" charset="0"/>
              </a:defRPr>
            </a:lvl4pPr>
            <a:lvl5pPr marL="2216150" indent="-246063" defTabSz="974725" eaLnBrk="0" hangingPunct="0">
              <a:defRPr sz="2600">
                <a:solidFill>
                  <a:schemeClr val="tx1"/>
                </a:solidFill>
                <a:latin typeface="Times New Roman" panose="02020603050405020304" pitchFamily="18" charset="0"/>
              </a:defRPr>
            </a:lvl5pPr>
            <a:lvl6pPr marL="2673350" indent="-246063" defTabSz="974725" eaLnBrk="0" fontAlgn="base" hangingPunct="0">
              <a:spcBef>
                <a:spcPct val="0"/>
              </a:spcBef>
              <a:spcAft>
                <a:spcPct val="0"/>
              </a:spcAft>
              <a:defRPr sz="2600">
                <a:solidFill>
                  <a:schemeClr val="tx1"/>
                </a:solidFill>
                <a:latin typeface="Times New Roman" panose="02020603050405020304" pitchFamily="18" charset="0"/>
              </a:defRPr>
            </a:lvl6pPr>
            <a:lvl7pPr marL="3130550" indent="-246063" defTabSz="974725" eaLnBrk="0" fontAlgn="base" hangingPunct="0">
              <a:spcBef>
                <a:spcPct val="0"/>
              </a:spcBef>
              <a:spcAft>
                <a:spcPct val="0"/>
              </a:spcAft>
              <a:defRPr sz="2600">
                <a:solidFill>
                  <a:schemeClr val="tx1"/>
                </a:solidFill>
                <a:latin typeface="Times New Roman" panose="02020603050405020304" pitchFamily="18" charset="0"/>
              </a:defRPr>
            </a:lvl7pPr>
            <a:lvl8pPr marL="3587750" indent="-246063" defTabSz="974725" eaLnBrk="0" fontAlgn="base" hangingPunct="0">
              <a:spcBef>
                <a:spcPct val="0"/>
              </a:spcBef>
              <a:spcAft>
                <a:spcPct val="0"/>
              </a:spcAft>
              <a:defRPr sz="2600">
                <a:solidFill>
                  <a:schemeClr val="tx1"/>
                </a:solidFill>
                <a:latin typeface="Times New Roman" panose="02020603050405020304" pitchFamily="18" charset="0"/>
              </a:defRPr>
            </a:lvl8pPr>
            <a:lvl9pPr marL="4044950" indent="-246063" defTabSz="974725" eaLnBrk="0" fontAlgn="base" hangingPunct="0">
              <a:spcBef>
                <a:spcPct val="0"/>
              </a:spcBef>
              <a:spcAft>
                <a:spcPct val="0"/>
              </a:spcAft>
              <a:defRPr sz="2600">
                <a:solidFill>
                  <a:schemeClr val="tx1"/>
                </a:solidFill>
                <a:latin typeface="Times New Roman" panose="02020603050405020304" pitchFamily="18" charset="0"/>
              </a:defRPr>
            </a:lvl9pPr>
          </a:lstStyle>
          <a:p>
            <a:pPr algn="r" eaLnBrk="1" hangingPunct="1"/>
            <a:fld id="{CBA41F14-25F4-41F8-AA5D-5BB144B12E2E}" type="slidenum">
              <a:rPr lang="en-US" altLang="en-US" sz="1400">
                <a:latin typeface="Arial" panose="020B0604020202020204" pitchFamily="34" charset="0"/>
              </a:rPr>
              <a:pPr algn="r" eaLnBrk="1" hangingPunct="1"/>
              <a:t>51</a:t>
            </a:fld>
            <a:endParaRPr lang="en-US" altLang="en-US" sz="1400"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t>Section </a:t>
            </a:r>
            <a:r>
              <a:rPr lang="en-US" sz="1300" dirty="0" smtClean="0"/>
              <a:t>9: </a:t>
            </a:r>
            <a:r>
              <a:rPr lang="en-US" sz="1400" dirty="0" smtClean="0">
                <a:solidFill>
                  <a:srgbClr val="404040"/>
                </a:solidFill>
                <a:latin typeface="Arial" panose="020B0604020202020204" pitchFamily="34" charset="0"/>
              </a:rPr>
              <a:t>Vacuum</a:t>
            </a:r>
            <a:endParaRPr lang="en-US" altLang="en-US" sz="1400" dirty="0" smtClean="0">
              <a:solidFill>
                <a:srgbClr val="404040"/>
              </a:solidFill>
              <a:latin typeface="Arial" panose="020B0604020202020204" pitchFamily="34" charset="0"/>
            </a:endParaRPr>
          </a:p>
        </p:txBody>
      </p:sp>
    </p:spTree>
    <p:extLst>
      <p:ext uri="{BB962C8B-B14F-4D97-AF65-F5344CB8AC3E}">
        <p14:creationId xmlns:p14="http://schemas.microsoft.com/office/powerpoint/2010/main" val="3173841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Vacuum is a gas pressure that is less than the pressure of the local ambient atmosphere. The different ranges of vacuum are called low, medium, high, very high and ultra high. This chart, from Tompkins, shows the </a:t>
            </a:r>
            <a:r>
              <a:rPr lang="en-US" baseline="0" dirty="0" smtClean="0"/>
              <a:t>corresponding ranges of </a:t>
            </a:r>
            <a:r>
              <a:rPr lang="en-US" dirty="0" smtClean="0"/>
              <a:t>gas pressure, gas density, and mean free path</a:t>
            </a:r>
            <a:r>
              <a:rPr lang="en-US" baseline="0" dirty="0" smtClean="0"/>
              <a:t> for these named vacuum ranges. Mean free path is the average distance that a particle will travel before colliding with, or interacting with, another particle.</a:t>
            </a:r>
          </a:p>
        </p:txBody>
      </p:sp>
    </p:spTree>
    <p:extLst>
      <p:ext uri="{BB962C8B-B14F-4D97-AF65-F5344CB8AC3E}">
        <p14:creationId xmlns:p14="http://schemas.microsoft.com/office/powerpoint/2010/main" val="37227230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Thank you.</a:t>
            </a:r>
          </a:p>
          <a:p>
            <a:r>
              <a:rPr lang="en-US" dirty="0" smtClean="0"/>
              <a:t>You have completed the Gas Theory module.</a:t>
            </a:r>
          </a:p>
          <a:p>
            <a:r>
              <a:rPr lang="en-US" dirty="0" smtClean="0"/>
              <a:t>You may come back and review the content of this module at any time.</a:t>
            </a:r>
          </a:p>
        </p:txBody>
      </p:sp>
    </p:spTree>
    <p:extLst>
      <p:ext uri="{BB962C8B-B14F-4D97-AF65-F5344CB8AC3E}">
        <p14:creationId xmlns:p14="http://schemas.microsoft.com/office/powerpoint/2010/main" val="131296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basic states of matter. These are solid, liquid and gas. </a:t>
            </a:r>
          </a:p>
          <a:p>
            <a:r>
              <a:rPr lang="en-US" sz="1200" kern="1200" dirty="0" smtClean="0">
                <a:solidFill>
                  <a:schemeClr val="tx1"/>
                </a:solidFill>
                <a:effectLst/>
                <a:latin typeface="+mn-lt"/>
                <a:ea typeface="+mn-ea"/>
                <a:cs typeface="+mn-cs"/>
              </a:rPr>
              <a:t>Let’s consider water as an example.</a:t>
            </a:r>
            <a:r>
              <a:rPr lang="en-US" sz="1200" kern="1200" baseline="0" dirty="0" smtClean="0">
                <a:solidFill>
                  <a:schemeClr val="tx1"/>
                </a:solidFill>
                <a:effectLst/>
                <a:latin typeface="+mn-lt"/>
                <a:ea typeface="+mn-ea"/>
                <a:cs typeface="+mn-cs"/>
              </a:rPr>
              <a:t> The solid form of water is ice. The liquid form of water is liquid water, usually called water. The gas form of water is often called water vapor, or water. </a:t>
            </a:r>
          </a:p>
          <a:p>
            <a:r>
              <a:rPr lang="en-US" sz="1200" kern="1200" baseline="0" dirty="0" smtClean="0">
                <a:solidFill>
                  <a:schemeClr val="tx1"/>
                </a:solidFill>
                <a:effectLst/>
                <a:latin typeface="+mn-lt"/>
                <a:ea typeface="+mn-ea"/>
                <a:cs typeface="+mn-cs"/>
              </a:rPr>
              <a:t>For all substances, including water, the state depends on both the temperature and the pressure.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key difference between these states is how freely the particles of the substance can move.</a:t>
            </a:r>
          </a:p>
        </p:txBody>
      </p:sp>
    </p:spTree>
    <p:extLst>
      <p:ext uri="{BB962C8B-B14F-4D97-AF65-F5344CB8AC3E}">
        <p14:creationId xmlns:p14="http://schemas.microsoft.com/office/powerpoint/2010/main" val="194692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a:spcBef>
                <a:spcPts val="0"/>
              </a:spcBef>
              <a:spcAft>
                <a:spcPts val="1200"/>
              </a:spcAft>
              <a:buClr>
                <a:srgbClr val="193157"/>
              </a:buClr>
            </a:pPr>
            <a:r>
              <a:rPr lang="en-US" dirty="0" smtClean="0"/>
              <a:t>Particles of a solid object are confined in their arrangement. A solid object will retain its shape. O</a:t>
            </a:r>
            <a:r>
              <a:rPr lang="en-US" baseline="0" dirty="0" smtClean="0"/>
              <a:t>ne example of a solid object is a</a:t>
            </a:r>
            <a:r>
              <a:rPr lang="en-US" dirty="0" smtClean="0"/>
              <a:t> steel </a:t>
            </a:r>
            <a:r>
              <a:rPr lang="en-US" baseline="0" dirty="0" smtClean="0"/>
              <a:t>chamber wall.</a:t>
            </a:r>
            <a:endParaRPr lang="en-US" dirty="0"/>
          </a:p>
        </p:txBody>
      </p:sp>
    </p:spTree>
    <p:extLst>
      <p:ext uri="{BB962C8B-B14F-4D97-AF65-F5344CB8AC3E}">
        <p14:creationId xmlns:p14="http://schemas.microsoft.com/office/powerpoint/2010/main" val="194692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particles of a liquid move more freely than the particles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 solid. The particles of a liquid can flow.</a:t>
            </a:r>
            <a:r>
              <a:rPr lang="en-US" sz="1200" kern="1200" baseline="0" dirty="0" smtClean="0">
                <a:solidFill>
                  <a:schemeClr val="tx1"/>
                </a:solidFill>
                <a:effectLst/>
                <a:latin typeface="+mn-lt"/>
                <a:ea typeface="+mn-ea"/>
                <a:cs typeface="+mn-cs"/>
              </a:rPr>
              <a:t> They can </a:t>
            </a:r>
            <a:r>
              <a:rPr lang="en-US" sz="1200" kern="1200" dirty="0" smtClean="0">
                <a:solidFill>
                  <a:schemeClr val="tx1"/>
                </a:solidFill>
                <a:effectLst/>
                <a:latin typeface="+mn-lt"/>
                <a:ea typeface="+mn-ea"/>
                <a:cs typeface="+mn-cs"/>
              </a:rPr>
              <a:t>move in relation to each other. Liquid will conform to the shape of a container. For example, a large amount of isopropyl alcohol,</a:t>
            </a:r>
            <a:r>
              <a:rPr lang="en-US" sz="1200" kern="1200" baseline="0" dirty="0" smtClean="0">
                <a:solidFill>
                  <a:schemeClr val="tx1"/>
                </a:solidFill>
                <a:effectLst/>
                <a:latin typeface="+mn-lt"/>
                <a:ea typeface="+mn-ea"/>
                <a:cs typeface="+mn-cs"/>
              </a:rPr>
              <a:t> spilled into a chamber, could flow to form a puddle at the bottom of the chamber.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692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consider the third state of matter, gas. Gas particles move more freely than particles of either a </a:t>
            </a:r>
            <a:r>
              <a:rPr lang="en-US" sz="1200" kern="1200" baseline="0" dirty="0" smtClean="0">
                <a:solidFill>
                  <a:schemeClr val="tx1"/>
                </a:solidFill>
                <a:effectLst/>
                <a:latin typeface="+mn-lt"/>
                <a:ea typeface="+mn-ea"/>
                <a:cs typeface="+mn-cs"/>
              </a:rPr>
              <a:t>solid or a </a:t>
            </a:r>
            <a:r>
              <a:rPr lang="en-US" sz="1200" kern="1200" dirty="0" smtClean="0">
                <a:solidFill>
                  <a:schemeClr val="tx1"/>
                </a:solidFill>
                <a:effectLst/>
                <a:latin typeface="+mn-lt"/>
                <a:ea typeface="+mn-ea"/>
                <a:cs typeface="+mn-cs"/>
              </a:rPr>
              <a:t>liquid. </a:t>
            </a:r>
          </a:p>
          <a:p>
            <a:r>
              <a:rPr lang="en-US" sz="1200" kern="1200" dirty="0" smtClean="0">
                <a:solidFill>
                  <a:schemeClr val="tx1"/>
                </a:solidFill>
                <a:effectLst/>
                <a:latin typeface="+mn-lt"/>
                <a:ea typeface="+mn-ea"/>
                <a:cs typeface="+mn-cs"/>
              </a:rPr>
              <a:t>Gas particles have so much freedom to move that they spread to fill the available space or chamber. </a:t>
            </a:r>
          </a:p>
          <a:p>
            <a:r>
              <a:rPr lang="en-US" sz="1200" kern="1200" dirty="0" smtClean="0">
                <a:solidFill>
                  <a:schemeClr val="tx1"/>
                </a:solidFill>
                <a:effectLst/>
                <a:latin typeface="+mn-lt"/>
                <a:ea typeface="+mn-ea"/>
                <a:cs typeface="+mn-cs"/>
              </a:rPr>
              <a:t>This spreading process is called diffusion.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tends to produce a uniform distribution of gas throughout the enclosed volume or chamber.</a:t>
            </a:r>
          </a:p>
          <a:p>
            <a:r>
              <a:rPr lang="en-US" sz="1200" kern="1200" dirty="0" smtClean="0">
                <a:solidFill>
                  <a:schemeClr val="tx1"/>
                </a:solidFill>
                <a:effectLst/>
                <a:latin typeface="+mn-lt"/>
                <a:ea typeface="+mn-ea"/>
                <a:cs typeface="+mn-cs"/>
              </a:rPr>
              <a:t>In this example, alcohol gas diffuses </a:t>
            </a:r>
            <a:r>
              <a:rPr lang="en-US" sz="1200" kern="1200" baseline="0" dirty="0" smtClean="0">
                <a:solidFill>
                  <a:schemeClr val="tx1"/>
                </a:solidFill>
                <a:effectLst/>
                <a:latin typeface="+mn-lt"/>
                <a:ea typeface="+mn-ea"/>
                <a:cs typeface="+mn-cs"/>
              </a:rPr>
              <a:t>throughout the volume to form a uniform distribution.</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4692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4.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3637987"/>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426909"/>
            <a:ext cx="4038600" cy="2206426"/>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917878"/>
            <a:ext cx="4038600" cy="2061725"/>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E3CB744A-755C-46C9-B02D-9201EE106497}" type="datetimeFigureOut">
              <a:rPr lang="en-US" smtClean="0"/>
              <a:t>12/3/2019</a:t>
            </a:fld>
            <a:endParaRPr lang="en-US" dirty="0"/>
          </a:p>
        </p:txBody>
      </p:sp>
      <p:sp>
        <p:nvSpPr>
          <p:cNvPr id="6" name="Footer Placeholder 5"/>
          <p:cNvSpPr>
            <a:spLocks noGrp="1"/>
          </p:cNvSpPr>
          <p:nvPr>
            <p:ph type="ftr" sz="quarter" idx="11"/>
          </p:nvPr>
        </p:nvSpPr>
        <p:spPr/>
        <p:txBody>
          <a:bodyPr/>
          <a:lstStyle/>
          <a:p>
            <a:pPr defTabSz="457200"/>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pic>
        <p:nvPicPr>
          <p:cNvPr id="10" name="Picture 9"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2" y="6508380"/>
            <a:ext cx="829307" cy="167384"/>
          </a:xfrm>
          <a:prstGeom prst="rect">
            <a:avLst/>
          </a:prstGeom>
        </p:spPr>
      </p:pic>
      <p:sp>
        <p:nvSpPr>
          <p:cNvPr id="12" name="Text Placeholder 3"/>
          <p:cNvSpPr>
            <a:spLocks noGrp="1"/>
          </p:cNvSpPr>
          <p:nvPr>
            <p:ph type="body" sz="half" idx="13"/>
          </p:nvPr>
        </p:nvSpPr>
        <p:spPr>
          <a:xfrm>
            <a:off x="457202" y="1435101"/>
            <a:ext cx="3964737"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55885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2"/>
            </p:custDataLst>
          </p:nvPr>
        </p:nvSpPr>
        <p:spPr>
          <a:xfrm>
            <a:off x="2091214" y="2919064"/>
            <a:ext cx="6595587" cy="598837"/>
          </a:xfr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custDataLst>
              <p:tags r:id="rId3"/>
            </p:custDataLst>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9" name="Footer Placeholder 3"/>
          <p:cNvSpPr>
            <a:spLocks noGrp="1"/>
          </p:cNvSpPr>
          <p:nvPr>
            <p:ph type="ftr" sz="quarter" idx="11"/>
            <p:custDataLst>
              <p:tags r:id="rId4"/>
            </p:custDataLst>
          </p:nvPr>
        </p:nvSpPr>
        <p:spPr>
          <a:xfrm>
            <a:off x="1395168" y="6403681"/>
            <a:ext cx="6265997" cy="365125"/>
          </a:xfrm>
        </p:spPr>
        <p:txBody>
          <a:bodyPr/>
          <a:lstStyle/>
          <a:p>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Tree>
    <p:custDataLst>
      <p:tags r:id="rId1"/>
    </p:custDataLst>
    <p:extLst>
      <p:ext uri="{BB962C8B-B14F-4D97-AF65-F5344CB8AC3E}">
        <p14:creationId xmlns:p14="http://schemas.microsoft.com/office/powerpoint/2010/main" val="22922923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36379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05231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31294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94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8" name="Rechteck 7"/>
          <p:cNvSpPr/>
          <p:nvPr/>
        </p:nvSpPr>
        <p:spPr>
          <a:xfrm>
            <a:off x="540000" y="3933457"/>
            <a:ext cx="8604000" cy="96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a:stretch>
            <a:fillRect/>
          </a:stretch>
        </p:blipFill>
        <p:spPr>
          <a:xfrm>
            <a:off x="7200000" y="4669861"/>
            <a:ext cx="1473200" cy="1523999"/>
          </a:xfrm>
          <a:prstGeom prst="rect">
            <a:avLst/>
          </a:prstGeom>
        </p:spPr>
      </p:pic>
    </p:spTree>
    <p:extLst>
      <p:ext uri="{BB962C8B-B14F-4D97-AF65-F5344CB8AC3E}">
        <p14:creationId xmlns:p14="http://schemas.microsoft.com/office/powerpoint/2010/main" val="44286653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7" name="Textplatzhalter 2"/>
          <p:cNvSpPr>
            <a:spLocks noGrp="1"/>
          </p:cNvSpPr>
          <p:nvPr>
            <p:ph idx="1"/>
          </p:nvPr>
        </p:nvSpPr>
        <p:spPr>
          <a:xfrm>
            <a:off x="540000" y="1440000"/>
            <a:ext cx="8244000" cy="4392000"/>
          </a:xfrm>
          <a:prstGeom prst="rect">
            <a:avLst/>
          </a:prstGeom>
        </p:spPr>
        <p:txBody>
          <a:bodyPr vert="horz" lIns="0" tIns="45720" rIns="0" bIns="45720" rtlCol="0">
            <a:normAutofit/>
          </a:bodyPr>
          <a:lstStyle>
            <a:lvl1pPr>
              <a:defRPr sz="1800"/>
            </a:lvl1pPr>
          </a:lstStyle>
          <a:p>
            <a:pPr lvl="0"/>
            <a:r>
              <a:rPr lang="en-US" smtClean="0"/>
              <a:t>Click to edit Master text styles</a:t>
            </a:r>
          </a:p>
        </p:txBody>
      </p:sp>
      <p:sp>
        <p:nvSpPr>
          <p:cNvPr id="8" name="Rechteck 7"/>
          <p:cNvSpPr/>
          <p:nvPr/>
        </p:nvSpPr>
        <p:spPr>
          <a:xfrm>
            <a:off x="540000" y="6762000"/>
            <a:ext cx="8604000" cy="96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2"/>
          </p:nvPr>
        </p:nvSpPr>
        <p:spPr>
          <a:xfrm>
            <a:off x="540000" y="6396877"/>
            <a:ext cx="2133600" cy="365125"/>
          </a:xfrm>
          <a:prstGeom prst="rect">
            <a:avLst/>
          </a:prstGeom>
        </p:spPr>
        <p:txBody>
          <a:bodyPr vert="horz" lIns="0" tIns="45720" rIns="0" bIns="45720" rtlCol="0" anchor="ctr"/>
          <a:lstStyle>
            <a:lvl1pPr algn="l">
              <a:defRPr sz="800">
                <a:solidFill>
                  <a:schemeClr val="tx1"/>
                </a:solidFill>
                <a:latin typeface="Arial"/>
                <a:cs typeface="Arial"/>
              </a:defRPr>
            </a:lvl1pPr>
          </a:lstStyle>
          <a:p>
            <a:r>
              <a:rPr lang="de-DE" dirty="0" smtClean="0"/>
              <a:t>Musterstadt, </a:t>
            </a:r>
            <a:fld id="{F177E73B-3479-E74B-9E58-FF58112749E2}" type="datetimeFigureOut">
              <a:rPr lang="de-DE" smtClean="0"/>
              <a:pPr/>
              <a:t>03.12.2019</a:t>
            </a:fld>
            <a:endParaRPr lang="de-DE" dirty="0"/>
          </a:p>
        </p:txBody>
      </p:sp>
      <p:sp>
        <p:nvSpPr>
          <p:cNvPr id="10" name="Fußzeilenplatzhalter 4"/>
          <p:cNvSpPr>
            <a:spLocks noGrp="1"/>
          </p:cNvSpPr>
          <p:nvPr>
            <p:ph type="ftr" sz="quarter" idx="3"/>
          </p:nvPr>
        </p:nvSpPr>
        <p:spPr>
          <a:xfrm>
            <a:off x="3124200" y="6396877"/>
            <a:ext cx="2895600" cy="365125"/>
          </a:xfrm>
          <a:prstGeom prst="rect">
            <a:avLst/>
          </a:prstGeom>
        </p:spPr>
        <p:txBody>
          <a:bodyPr vert="horz" lIns="91440" tIns="45720" rIns="91440" bIns="45720" rtlCol="0" anchor="ctr"/>
          <a:lstStyle>
            <a:lvl1pPr algn="ctr">
              <a:defRPr sz="800">
                <a:solidFill>
                  <a:srgbClr val="000000"/>
                </a:solidFill>
                <a:latin typeface="Arial"/>
                <a:cs typeface="Arial"/>
              </a:defRPr>
            </a:lvl1p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11" name="Foliennummernplatzhalter 5"/>
          <p:cNvSpPr>
            <a:spLocks noGrp="1"/>
          </p:cNvSpPr>
          <p:nvPr>
            <p:ph type="sldNum" sz="quarter" idx="4"/>
          </p:nvPr>
        </p:nvSpPr>
        <p:spPr>
          <a:xfrm>
            <a:off x="6650400" y="6396877"/>
            <a:ext cx="2133600" cy="365125"/>
          </a:xfrm>
          <a:prstGeom prst="rect">
            <a:avLst/>
          </a:prstGeom>
        </p:spPr>
        <p:txBody>
          <a:bodyPr vert="horz" lIns="0" tIns="45720" rIns="0" bIns="45720" rtlCol="0" anchor="ctr"/>
          <a:lstStyle>
            <a:lvl1pPr algn="r">
              <a:defRPr sz="800">
                <a:solidFill>
                  <a:srgbClr val="000000"/>
                </a:solidFill>
                <a:latin typeface="Arial"/>
                <a:cs typeface="Arial"/>
              </a:defRPr>
            </a:lvl1pPr>
          </a:lstStyle>
          <a:p>
            <a:fld id="{B20746DB-6A1D-3D49-90D0-3E2AC33F20DE}" type="slidenum">
              <a:rPr lang="en-US" smtClean="0"/>
              <a:pPr/>
              <a:t>‹#›</a:t>
            </a:fld>
            <a:endParaRPr lang="en-US" dirty="0"/>
          </a:p>
        </p:txBody>
      </p:sp>
    </p:spTree>
    <p:extLst>
      <p:ext uri="{BB962C8B-B14F-4D97-AF65-F5344CB8AC3E}">
        <p14:creationId xmlns:p14="http://schemas.microsoft.com/office/powerpoint/2010/main" val="391781528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custDataLst>
              <p:tags r:id="rId1"/>
            </p:custDataLst>
          </p:nvPr>
        </p:nvSpPr>
        <p:spPr>
          <a:xfrm>
            <a:off x="2091214" y="2490358"/>
            <a:ext cx="6595587" cy="1029481"/>
          </a:xfrm>
          <a:prstGeom prst="rect">
            <a:avLst/>
          </a:prstGeo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8584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custDataLst>
              <p:tags r:id="rId3"/>
            </p:custDataLst>
          </p:nvPr>
        </p:nvSpPr>
        <p:spPr>
          <a:xfrm>
            <a:off x="1395168" y="6403681"/>
            <a:ext cx="6265997" cy="365125"/>
          </a:xfrm>
          <a:prstGeom prst="rect">
            <a:avLst/>
          </a:prstGeom>
        </p:spPr>
        <p:txBody>
          <a:bodyPr/>
          <a:lstStyle>
            <a:lvl1pPr>
              <a:defRPr/>
            </a:lvl1p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6" name="Slide Number Placeholder 5"/>
          <p:cNvSpPr>
            <a:spLocks noGrp="1"/>
          </p:cNvSpPr>
          <p:nvPr>
            <p:ph type="sldNum" sz="quarter" idx="12"/>
            <p:custDataLst>
              <p:tags r:id="rId4"/>
            </p:custDataLst>
          </p:nvPr>
        </p:nvSpPr>
        <p:spPr>
          <a:xfrm>
            <a:off x="8205161" y="6403681"/>
            <a:ext cx="576297" cy="365125"/>
          </a:xfrm>
          <a:prstGeom prst="rect">
            <a:avLst/>
          </a:prstGeom>
        </p:spPr>
        <p:txBody>
          <a:bodyPr/>
          <a:lstStyle/>
          <a:p>
            <a:fld id="{B20746DB-6A1D-3D49-90D0-3E2AC33F20DE}" type="slidenum">
              <a:rPr lang="en-US" smtClean="0"/>
              <a:t>‹#›</a:t>
            </a:fld>
            <a:endParaRPr lang="en-US" dirty="0"/>
          </a:p>
        </p:txBody>
      </p:sp>
    </p:spTree>
    <p:extLst>
      <p:ext uri="{BB962C8B-B14F-4D97-AF65-F5344CB8AC3E}">
        <p14:creationId xmlns:p14="http://schemas.microsoft.com/office/powerpoint/2010/main" val="7258789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3"/>
          <p:cNvSpPr txBox="1">
            <a:spLocks/>
          </p:cNvSpPr>
          <p:nvPr userDrawn="1">
            <p:custDataLst>
              <p:tags r:id="rId2"/>
            </p:custDataLst>
          </p:nvPr>
        </p:nvSpPr>
        <p:spPr>
          <a:xfrm>
            <a:off x="7340600" y="6403681"/>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baseline="30000" dirty="0" smtClean="0">
                <a:solidFill>
                  <a:srgbClr val="404040"/>
                </a:solidFill>
              </a:rPr>
              <a:t>©</a:t>
            </a:r>
            <a:r>
              <a:rPr lang="de-DE" dirty="0" smtClean="0">
                <a:solidFill>
                  <a:srgbClr val="404040"/>
                </a:solidFill>
              </a:rPr>
              <a:t> </a:t>
            </a:r>
            <a:r>
              <a:rPr lang="en-US" dirty="0" smtClean="0">
                <a:solidFill>
                  <a:srgbClr val="404040"/>
                </a:solidFill>
                <a:ea typeface="ＭＳ Ｐゴシック" panose="020B0600070205080204" pitchFamily="34" charset="-128"/>
              </a:rPr>
              <a:t>2017</a:t>
            </a:r>
            <a:endParaRPr lang="en-US" dirty="0">
              <a:solidFill>
                <a:srgbClr val="404040"/>
              </a:solidFill>
            </a:endParaRPr>
          </a:p>
        </p:txBody>
      </p:sp>
    </p:spTree>
    <p:extLst>
      <p:ext uri="{BB962C8B-B14F-4D97-AF65-F5344CB8AC3E}">
        <p14:creationId xmlns:p14="http://schemas.microsoft.com/office/powerpoint/2010/main" val="4124077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custDataLst>
              <p:tags r:id="rId1"/>
            </p:custDataLst>
          </p:nvPr>
        </p:nvSpPr>
        <p:spPr>
          <a:xfrm>
            <a:off x="1395168" y="6403681"/>
            <a:ext cx="6265997" cy="365125"/>
          </a:xfrm>
          <a:prstGeom prst="rect">
            <a:avLst/>
          </a:prstGeom>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12"/>
            <p:custDataLst>
              <p:tags r:id="rId2"/>
            </p:custDataLst>
          </p:nvPr>
        </p:nvSpPr>
        <p:spPr>
          <a:xfrm>
            <a:off x="8205161" y="6403681"/>
            <a:ext cx="576297" cy="365125"/>
          </a:xfrm>
          <a:prstGeom prst="rect">
            <a:avLst/>
          </a:prstGeom>
        </p:spPr>
        <p:txBody>
          <a:bodyPr/>
          <a:lstStyle/>
          <a:p>
            <a:fld id="{B20746DB-6A1D-3D49-90D0-3E2AC33F20DE}" type="slidenum">
              <a:rPr lang="en-US" smtClean="0"/>
              <a:t>‹#›</a:t>
            </a:fld>
            <a:endParaRPr lang="en-US" dirty="0"/>
          </a:p>
        </p:txBody>
      </p:sp>
    </p:spTree>
    <p:extLst>
      <p:ext uri="{BB962C8B-B14F-4D97-AF65-F5344CB8AC3E}">
        <p14:creationId xmlns:p14="http://schemas.microsoft.com/office/powerpoint/2010/main" val="3441504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p:cNvSpPr>
          <p:nvPr userDrawn="1"/>
        </p:nvSpPr>
        <p:spPr>
          <a:xfrm>
            <a:off x="7340600" y="6403681"/>
            <a:ext cx="986558"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baseline="30000" dirty="0" smtClean="0">
                <a:solidFill>
                  <a:srgbClr val="404040"/>
                </a:solidFill>
              </a:rPr>
              <a:t>©</a:t>
            </a:r>
            <a:r>
              <a:rPr lang="de-DE" dirty="0" smtClean="0">
                <a:solidFill>
                  <a:srgbClr val="404040"/>
                </a:solidFill>
              </a:rPr>
              <a:t> </a:t>
            </a:r>
            <a:r>
              <a:rPr lang="en-US" dirty="0" smtClean="0">
                <a:solidFill>
                  <a:srgbClr val="404040"/>
                </a:solidFill>
                <a:ea typeface="ＭＳ Ｐゴシック" panose="020B0600070205080204" pitchFamily="34" charset="-128"/>
              </a:rPr>
              <a:t>2017</a:t>
            </a:r>
            <a:endParaRPr lang="en-US" dirty="0">
              <a:solidFill>
                <a:srgbClr val="404040"/>
              </a:solidFill>
            </a:endParaRPr>
          </a:p>
        </p:txBody>
      </p:sp>
    </p:spTree>
    <p:extLst>
      <p:ext uri="{BB962C8B-B14F-4D97-AF65-F5344CB8AC3E}">
        <p14:creationId xmlns:p14="http://schemas.microsoft.com/office/powerpoint/2010/main" val="2606774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Coverimage_220dpi.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9156700" cy="3948545"/>
          </a:xfrm>
          <a:prstGeom prst="rect">
            <a:avLst/>
          </a:prstGeom>
        </p:spPr>
      </p:pic>
      <p:sp>
        <p:nvSpPr>
          <p:cNvPr id="2" name="Title 1"/>
          <p:cNvSpPr>
            <a:spLocks noGrp="1"/>
          </p:cNvSpPr>
          <p:nvPr>
            <p:ph type="ctrTitle" hasCustomPrompt="1"/>
          </p:nvPr>
        </p:nvSpPr>
        <p:spPr>
          <a:xfrm>
            <a:off x="2091214" y="2919064"/>
            <a:ext cx="6595587" cy="598837"/>
          </a:xfr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3CB744A-755C-46C9-B02D-9201EE106497}" type="datetimeFigureOut">
              <a:rPr lang="en-US" smtClean="0"/>
              <a:t>12/3/2019</a:t>
            </a:fld>
            <a:endParaRPr lang="en-US" dirty="0"/>
          </a:p>
        </p:txBody>
      </p:sp>
      <p:sp>
        <p:nvSpPr>
          <p:cNvPr id="5" name="Footer Placeholder 4"/>
          <p:cNvSpPr>
            <a:spLocks noGrp="1"/>
          </p:cNvSpPr>
          <p:nvPr>
            <p:ph type="ftr" sz="quarter" idx="11"/>
          </p:nvPr>
        </p:nvSpPr>
        <p:spPr/>
        <p:txBody>
          <a:bodyPr/>
          <a:lstStyle/>
          <a:p>
            <a:pPr defTabSz="457200"/>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pic>
        <p:nvPicPr>
          <p:cNvPr id="8" name="Picture 7" descr="INF Logo 1C-Rev.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1158" y="2099747"/>
            <a:ext cx="3369443" cy="679612"/>
          </a:xfrm>
          <a:prstGeom prst="rect">
            <a:avLst/>
          </a:prstGeom>
        </p:spPr>
      </p:pic>
    </p:spTree>
    <p:extLst>
      <p:ext uri="{BB962C8B-B14F-4D97-AF65-F5344CB8AC3E}">
        <p14:creationId xmlns:p14="http://schemas.microsoft.com/office/powerpoint/2010/main" val="300794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CB744A-755C-46C9-B02D-9201EE106497}" type="datetimeFigureOut">
              <a:rPr lang="en-US" smtClean="0"/>
              <a:t>12/3/2019</a:t>
            </a:fld>
            <a:endParaRPr lang="en-US" dirty="0"/>
          </a:p>
        </p:txBody>
      </p:sp>
      <p:sp>
        <p:nvSpPr>
          <p:cNvPr id="4" name="Footer Placeholder 3"/>
          <p:cNvSpPr>
            <a:spLocks noGrp="1"/>
          </p:cNvSpPr>
          <p:nvPr>
            <p:ph type="ftr" sz="quarter" idx="11"/>
          </p:nvPr>
        </p:nvSpPr>
        <p:spPr/>
        <p:txBody>
          <a:bodyPr/>
          <a:lstStyle/>
          <a:p>
            <a:pPr defTabSz="457200"/>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pic>
        <p:nvPicPr>
          <p:cNvPr id="6" name="Picture 5" descr="Coverimage_220dpi.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9156700" cy="3948545"/>
          </a:xfrm>
          <a:prstGeom prst="rect">
            <a:avLst/>
          </a:prstGeom>
        </p:spPr>
      </p:pic>
      <p:sp>
        <p:nvSpPr>
          <p:cNvPr id="7" name="Title 1"/>
          <p:cNvSpPr>
            <a:spLocks noGrp="1"/>
          </p:cNvSpPr>
          <p:nvPr>
            <p:ph type="ctrTitle" hasCustomPrompt="1"/>
          </p:nvPr>
        </p:nvSpPr>
        <p:spPr>
          <a:xfrm>
            <a:off x="2091214" y="2490358"/>
            <a:ext cx="6595587" cy="1029481"/>
          </a:xfrm>
        </p:spPr>
        <p:txBody>
          <a:bodyPr anchor="t">
            <a:normAutofit/>
          </a:bodyPr>
          <a:lstStyle>
            <a:lvl1pPr>
              <a:lnSpc>
                <a:spcPct val="80000"/>
              </a:lnSpc>
              <a:defRPr sz="3600" b="1" cap="all">
                <a:solidFill>
                  <a:schemeClr val="bg1"/>
                </a:solidFill>
                <a:effectLst>
                  <a:reflection stA="30000" endPos="40000" dist="12700" dir="5400000" sy="-100000" algn="bl" rotWithShape="0"/>
                </a:effectLst>
              </a:defRPr>
            </a:lvl1pPr>
          </a:lstStyle>
          <a:p>
            <a:r>
              <a:rPr lang="en-US" dirty="0" smtClean="0"/>
              <a:t>CLICK TO EDIT MASTER TITLE STYLE</a:t>
            </a:r>
            <a:endParaRPr lang="en-US" dirty="0"/>
          </a:p>
        </p:txBody>
      </p:sp>
      <p:pic>
        <p:nvPicPr>
          <p:cNvPr id="8" name="Picture 7" descr="INF Logo 1C-Rev.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1158" y="1671041"/>
            <a:ext cx="3369443" cy="679612"/>
          </a:xfrm>
          <a:prstGeom prst="rect">
            <a:avLst/>
          </a:prstGeom>
        </p:spPr>
      </p:pic>
    </p:spTree>
    <p:extLst>
      <p:ext uri="{BB962C8B-B14F-4D97-AF65-F5344CB8AC3E}">
        <p14:creationId xmlns:p14="http://schemas.microsoft.com/office/powerpoint/2010/main" val="12785844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E3CB744A-755C-46C9-B02D-9201EE106497}" type="datetimeFigureOut">
              <a:rPr lang="en-US" smtClean="0"/>
              <a:t>12/3/2019</a:t>
            </a:fld>
            <a:endParaRPr lang="en-US" dirty="0"/>
          </a:p>
        </p:txBody>
      </p:sp>
      <p:sp>
        <p:nvSpPr>
          <p:cNvPr id="5" name="Footer Placeholder 4"/>
          <p:cNvSpPr>
            <a:spLocks noGrp="1"/>
          </p:cNvSpPr>
          <p:nvPr>
            <p:ph type="ftr" sz="quarter" idx="11"/>
          </p:nvPr>
        </p:nvSpPr>
        <p:spPr/>
        <p:txBody>
          <a:bodyPr/>
          <a:lstStyle/>
          <a:p>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9" name="Picture 8"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2" y="6508380"/>
            <a:ext cx="829307" cy="167384"/>
          </a:xfrm>
          <a:prstGeom prst="rect">
            <a:avLst/>
          </a:prstGeom>
        </p:spPr>
      </p:pic>
    </p:spTree>
    <p:extLst>
      <p:ext uri="{BB962C8B-B14F-4D97-AF65-F5344CB8AC3E}">
        <p14:creationId xmlns:p14="http://schemas.microsoft.com/office/powerpoint/2010/main" val="725878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E3CB744A-755C-46C9-B02D-9201EE106497}" type="datetimeFigureOut">
              <a:rPr lang="en-US" smtClean="0"/>
              <a:t>12/3/2019</a:t>
            </a:fld>
            <a:endParaRPr lang="en-US" dirty="0"/>
          </a:p>
        </p:txBody>
      </p:sp>
      <p:sp>
        <p:nvSpPr>
          <p:cNvPr id="6" name="Footer Placeholder 5"/>
          <p:cNvSpPr>
            <a:spLocks noGrp="1"/>
          </p:cNvSpPr>
          <p:nvPr>
            <p:ph type="ftr" sz="quarter" idx="11"/>
          </p:nvPr>
        </p:nvSpPr>
        <p:spPr/>
        <p:txBody>
          <a:bodyPr/>
          <a:lstStyle/>
          <a:p>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10" name="Picture 9"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2" y="6508380"/>
            <a:ext cx="829307" cy="167384"/>
          </a:xfrm>
          <a:prstGeom prst="rect">
            <a:avLst/>
          </a:prstGeom>
        </p:spPr>
      </p:pic>
    </p:spTree>
    <p:extLst>
      <p:ext uri="{BB962C8B-B14F-4D97-AF65-F5344CB8AC3E}">
        <p14:creationId xmlns:p14="http://schemas.microsoft.com/office/powerpoint/2010/main" val="3527795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E3CB744A-755C-46C9-B02D-9201EE106497}" type="datetimeFigureOut">
              <a:rPr lang="en-US" smtClean="0"/>
              <a:t>12/3/2019</a:t>
            </a:fld>
            <a:endParaRPr lang="en-US" dirty="0"/>
          </a:p>
        </p:txBody>
      </p:sp>
      <p:sp>
        <p:nvSpPr>
          <p:cNvPr id="4" name="Footer Placeholder 3"/>
          <p:cNvSpPr>
            <a:spLocks noGrp="1"/>
          </p:cNvSpPr>
          <p:nvPr>
            <p:ph type="ftr" sz="quarter" idx="11"/>
          </p:nvPr>
        </p:nvSpPr>
        <p:spPr/>
        <p:txBody>
          <a:bodyPr/>
          <a:lstStyle/>
          <a:p>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2" y="6508380"/>
            <a:ext cx="829307" cy="167384"/>
          </a:xfrm>
          <a:prstGeom prst="rect">
            <a:avLst/>
          </a:prstGeom>
        </p:spPr>
      </p:pic>
    </p:spTree>
    <p:extLst>
      <p:ext uri="{BB962C8B-B14F-4D97-AF65-F5344CB8AC3E}">
        <p14:creationId xmlns:p14="http://schemas.microsoft.com/office/powerpoint/2010/main" val="6069443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E3CB744A-755C-46C9-B02D-9201EE106497}" type="datetimeFigureOut">
              <a:rPr lang="en-US" smtClean="0"/>
              <a:t>12/3/2019</a:t>
            </a:fld>
            <a:endParaRPr lang="en-US" dirty="0"/>
          </a:p>
        </p:txBody>
      </p:sp>
      <p:sp>
        <p:nvSpPr>
          <p:cNvPr id="3" name="Footer Placeholder 2"/>
          <p:cNvSpPr>
            <a:spLocks noGrp="1"/>
          </p:cNvSpPr>
          <p:nvPr>
            <p:ph type="ftr" sz="quarter" idx="11"/>
          </p:nvPr>
        </p:nvSpPr>
        <p:spPr/>
        <p:txBody>
          <a:bodyPr/>
          <a:lstStyle/>
          <a:p>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B20746DB-6A1D-3D49-90D0-3E2AC33F20DE}"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6" name="Picture 5" descr="new logo hex24517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2" y="6508380"/>
            <a:ext cx="829307" cy="167384"/>
          </a:xfrm>
          <a:prstGeom prst="rect">
            <a:avLst/>
          </a:prstGeom>
        </p:spPr>
      </p:pic>
    </p:spTree>
    <p:extLst>
      <p:ext uri="{BB962C8B-B14F-4D97-AF65-F5344CB8AC3E}">
        <p14:creationId xmlns:p14="http://schemas.microsoft.com/office/powerpoint/2010/main" val="3441504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457200" y="1600200"/>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 name="TextBox 9"/>
          <p:cNvSpPr txBox="1"/>
          <p:nvPr>
            <p:custDataLst>
              <p:tags r:id="rId6"/>
            </p:custDataLst>
          </p:nvPr>
        </p:nvSpPr>
        <p:spPr>
          <a:xfrm>
            <a:off x="457200" y="554735"/>
            <a:ext cx="8153400" cy="646331"/>
          </a:xfrm>
          <a:prstGeom prst="rect">
            <a:avLst/>
          </a:prstGeom>
          <a:noFill/>
        </p:spPr>
        <p:txBody>
          <a:bodyPr wrap="square" rtlCol="0">
            <a:spAutoFit/>
          </a:bodyPr>
          <a:lstStyle/>
          <a:p>
            <a:r>
              <a:rPr kumimoji="0" lang="en-US" sz="3600" b="0" i="0" u="none" strike="noStrike" kern="1200" cap="none" spc="0" normalizeH="0" baseline="0" noProof="0" dirty="0" smtClean="0">
                <a:ln>
                  <a:noFill/>
                </a:ln>
                <a:solidFill>
                  <a:srgbClr val="193157"/>
                </a:solidFill>
                <a:effectLst>
                  <a:reflection stA="15000" endPos="40000" dist="12700" dir="5400000" sy="-100000" algn="bl" rotWithShape="0"/>
                </a:effectLst>
                <a:uLnTx/>
                <a:uFillTx/>
                <a:latin typeface="Arial"/>
                <a:ea typeface="+mj-ea"/>
                <a:cs typeface="+mj-cs"/>
              </a:rPr>
              <a:t>Knowledge Check</a:t>
            </a:r>
            <a:endParaRPr lang="en-US" dirty="0"/>
          </a:p>
        </p:txBody>
      </p:sp>
    </p:spTree>
    <p:extLst>
      <p:ext uri="{BB962C8B-B14F-4D97-AF65-F5344CB8AC3E}">
        <p14:creationId xmlns:p14="http://schemas.microsoft.com/office/powerpoint/2010/main" val="4427382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iming>
    <p:tnLst>
      <p:par>
        <p:cTn id="1" dur="indefinite" restart="never" nodeType="tmRoot"/>
      </p:par>
    </p:tnLst>
  </p:timing>
  <p:hf hdr="0" dt="0"/>
  <p:txStyles>
    <p:titleStyle>
      <a:lvl1pPr algn="l" defTabSz="914400" rtl="0" eaLnBrk="1" latinLnBrk="0" hangingPunct="1">
        <a:spcBef>
          <a:spcPct val="0"/>
        </a:spcBef>
        <a:buNone/>
        <a:defRPr sz="2000" b="0" i="0" u="none"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50000"/>
              </a:schemeClr>
            </a:gs>
            <a:gs pos="100000">
              <a:schemeClr val="bg1">
                <a:lumMod val="75000"/>
              </a:schemeClr>
            </a:gs>
            <a:gs pos="65000">
              <a:schemeClr val="bg1"/>
            </a:gs>
            <a:gs pos="35000">
              <a:schemeClr val="bg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86600" y="6403681"/>
            <a:ext cx="1240558" cy="365125"/>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fld id="{E3CB744A-755C-46C9-B02D-9201EE106497}" type="datetimeFigureOut">
              <a:rPr lang="en-US" smtClean="0"/>
              <a:t>12/3/2019</a:t>
            </a:fld>
            <a:endParaRPr lang="en-US" dirty="0"/>
          </a:p>
        </p:txBody>
      </p:sp>
      <p:sp>
        <p:nvSpPr>
          <p:cNvPr id="5" name="Footer Placeholder 4"/>
          <p:cNvSpPr>
            <a:spLocks noGrp="1"/>
          </p:cNvSpPr>
          <p:nvPr>
            <p:ph type="ftr" sz="quarter" idx="3"/>
          </p:nvPr>
        </p:nvSpPr>
        <p:spPr>
          <a:xfrm>
            <a:off x="1395168" y="6403681"/>
            <a:ext cx="6265997" cy="365125"/>
          </a:xfrm>
          <a:prstGeom prst="rect">
            <a:avLst/>
          </a:prstGeom>
        </p:spPr>
        <p:txBody>
          <a:bodyPr vert="horz" lIns="91440" tIns="45720" rIns="91440" bIns="45720" rtlCol="0" anchor="ctr"/>
          <a:lstStyle>
            <a:lvl1pPr algn="ctr">
              <a:defRPr sz="1000">
                <a:solidFill>
                  <a:srgbClr val="FFFFFF"/>
                </a:solidFill>
              </a:defRPr>
            </a:lvl1pPr>
          </a:lstStyle>
          <a:p>
            <a:pPr defTabSz="457200"/>
            <a:r>
              <a:rPr lang="en-US" dirty="0" smtClean="0">
                <a:solidFill>
                  <a:prstClr val="black">
                    <a:lumMod val="75000"/>
                    <a:lumOff val="25000"/>
                  </a:prstClr>
                </a:solidFill>
              </a:rPr>
              <a:t>RGA Hardware and How an RGA Works</a:t>
            </a: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205161" y="6403681"/>
            <a:ext cx="576297" cy="365125"/>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pPr defTabSz="457200"/>
            <a:fld id="{B20746DB-6A1D-3D49-90D0-3E2AC33F20D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cxnSp>
        <p:nvCxnSpPr>
          <p:cNvPr id="9" name="Straight Connector 8"/>
          <p:cNvCxnSpPr/>
          <p:nvPr/>
        </p:nvCxnSpPr>
        <p:spPr>
          <a:xfrm>
            <a:off x="457200" y="6429056"/>
            <a:ext cx="8229600" cy="0"/>
          </a:xfrm>
          <a:prstGeom prst="line">
            <a:avLst/>
          </a:prstGeom>
          <a:ln w="12700" cmpd="sng">
            <a:solidFill>
              <a:schemeClr val="bg1"/>
            </a:solidFill>
          </a:ln>
          <a:effectLst>
            <a:outerShdw blurRad="40000" dist="20000" dir="5400000" rotWithShape="0">
              <a:schemeClr val="tx1">
                <a:lumMod val="75000"/>
                <a:lumOff val="2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554735"/>
            <a:ext cx="8153400" cy="646331"/>
          </a:xfrm>
          <a:prstGeom prst="rect">
            <a:avLst/>
          </a:prstGeom>
          <a:noFill/>
        </p:spPr>
        <p:txBody>
          <a:bodyPr wrap="square" rtlCol="0">
            <a:spAutoFit/>
          </a:bodyPr>
          <a:lstStyle/>
          <a:p>
            <a:r>
              <a:rPr kumimoji="0" lang="en-US" sz="3600" b="0" i="0" u="none" strike="noStrike" kern="1200" cap="none" spc="0" normalizeH="0" baseline="0" noProof="0" dirty="0" smtClean="0">
                <a:ln>
                  <a:noFill/>
                </a:ln>
                <a:solidFill>
                  <a:srgbClr val="193157"/>
                </a:solidFill>
                <a:effectLst>
                  <a:reflection stA="15000" endPos="40000" dist="12700" dir="5400000" sy="-100000" algn="bl" rotWithShape="0"/>
                </a:effectLst>
                <a:uLnTx/>
                <a:uFillTx/>
                <a:latin typeface="Arial"/>
                <a:ea typeface="+mj-ea"/>
                <a:cs typeface="+mj-cs"/>
              </a:rPr>
              <a:t>Knowledge Check</a:t>
            </a:r>
            <a:endParaRPr lang="en-US" dirty="0"/>
          </a:p>
        </p:txBody>
      </p:sp>
    </p:spTree>
    <p:extLst>
      <p:ext uri="{BB962C8B-B14F-4D97-AF65-F5344CB8AC3E}">
        <p14:creationId xmlns:p14="http://schemas.microsoft.com/office/powerpoint/2010/main" val="174663922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txStyles>
    <p:titleStyle>
      <a:lvl1pPr algn="l" defTabSz="457200" rtl="0" eaLnBrk="1" latinLnBrk="0" hangingPunct="1">
        <a:spcBef>
          <a:spcPct val="0"/>
        </a:spcBef>
        <a:buNone/>
        <a:defRPr sz="3600" b="0" i="0" u="none" kern="1200">
          <a:solidFill>
            <a:schemeClr val="tx2"/>
          </a:solidFill>
          <a:effectLst>
            <a:reflection stA="15000" endPos="40000" dist="12700" dir="5400000" sy="-100000" algn="bl" rotWithShape="0"/>
          </a:effectLst>
          <a:latin typeface="+mn-lt"/>
          <a:ea typeface="+mj-ea"/>
          <a:cs typeface="+mj-cs"/>
        </a:defRPr>
      </a:lvl1pPr>
    </p:titleStyle>
    <p:body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00200"/>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 name="TextBox 9"/>
          <p:cNvSpPr txBox="1"/>
          <p:nvPr/>
        </p:nvSpPr>
        <p:spPr>
          <a:xfrm>
            <a:off x="457200" y="554735"/>
            <a:ext cx="8153400" cy="646331"/>
          </a:xfrm>
          <a:prstGeom prst="rect">
            <a:avLst/>
          </a:prstGeom>
          <a:noFill/>
        </p:spPr>
        <p:txBody>
          <a:bodyPr wrap="square" rtlCol="0">
            <a:spAutoFit/>
          </a:bodyPr>
          <a:lstStyle/>
          <a:p>
            <a:r>
              <a:rPr kumimoji="0" lang="en-US" sz="3600" b="0" i="0" u="none" strike="noStrike" kern="1200" cap="none" spc="0" normalizeH="0" baseline="0" noProof="0" dirty="0" smtClean="0">
                <a:ln>
                  <a:noFill/>
                </a:ln>
                <a:solidFill>
                  <a:srgbClr val="193157"/>
                </a:solidFill>
                <a:effectLst>
                  <a:reflection stA="15000" endPos="40000" dist="12700" dir="5400000" sy="-100000" algn="bl" rotWithShape="0"/>
                </a:effectLst>
                <a:uLnTx/>
                <a:uFillTx/>
                <a:latin typeface="Arial"/>
                <a:ea typeface="+mj-ea"/>
                <a:cs typeface="+mj-cs"/>
              </a:rPr>
              <a:t>Knowledge Check</a:t>
            </a:r>
            <a:endParaRPr lang="en-US" dirty="0"/>
          </a:p>
        </p:txBody>
      </p:sp>
    </p:spTree>
    <p:extLst>
      <p:ext uri="{BB962C8B-B14F-4D97-AF65-F5344CB8AC3E}">
        <p14:creationId xmlns:p14="http://schemas.microsoft.com/office/powerpoint/2010/main" val="10375180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iming>
    <p:tnLst>
      <p:par>
        <p:cTn id="1" dur="indefinite" restart="never" nodeType="tmRoot"/>
      </p:par>
    </p:tnLst>
  </p:timing>
  <p:txStyles>
    <p:titleStyle>
      <a:lvl1pPr algn="l"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40000" y="1440000"/>
            <a:ext cx="8244000" cy="4392000"/>
          </a:xfrm>
          <a:prstGeom prst="rect">
            <a:avLst/>
          </a:prstGeom>
        </p:spPr>
        <p:txBody>
          <a:bodyPr vert="horz" lIns="0" tIns="45720" rIns="0" bIns="45720" rtlCol="0">
            <a:normAutofit/>
          </a:bodyPr>
          <a:lstStyle/>
          <a:p>
            <a:pPr lvl="0"/>
            <a:r>
              <a:rPr lang="de-DE" dirty="0" smtClean="0"/>
              <a:t>Mastertextformat bearbeiten</a:t>
            </a:r>
          </a:p>
        </p:txBody>
      </p:sp>
      <p:pic>
        <p:nvPicPr>
          <p:cNvPr id="9" name="Bild 8"/>
          <p:cNvPicPr>
            <a:picLocks noChangeAspect="1"/>
          </p:cNvPicPr>
          <p:nvPr/>
        </p:nvPicPr>
        <p:blipFill>
          <a:blip r:embed="rId7"/>
          <a:stretch>
            <a:fillRect/>
          </a:stretch>
        </p:blipFill>
        <p:spPr>
          <a:xfrm>
            <a:off x="8117184" y="238986"/>
            <a:ext cx="666816" cy="689811"/>
          </a:xfrm>
          <a:prstGeom prst="rect">
            <a:avLst/>
          </a:prstGeom>
        </p:spPr>
      </p:pic>
    </p:spTree>
    <p:extLst>
      <p:ext uri="{BB962C8B-B14F-4D97-AF65-F5344CB8AC3E}">
        <p14:creationId xmlns:p14="http://schemas.microsoft.com/office/powerpoint/2010/main" val="5095656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EF7D00"/>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EF7D00"/>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xml"/><Relationship Id="rId4"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2" Type="http://schemas.openxmlformats.org/officeDocument/2006/relationships/tags" Target="../tags/tag153.xml"/><Relationship Id="rId16" Type="http://schemas.openxmlformats.org/officeDocument/2006/relationships/notesSlide" Target="../notesSlides/notesSlide10.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slideLayout" Target="../slideLayouts/slideLayout17.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1.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notesSlide" Target="../notesSlides/notesSlide11.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17.xml"/><Relationship Id="rId5" Type="http://schemas.openxmlformats.org/officeDocument/2006/relationships/tags" Target="../tags/tag170.xml"/><Relationship Id="rId4" Type="http://schemas.openxmlformats.org/officeDocument/2006/relationships/tags" Target="../tags/tag169.xml"/></Relationships>
</file>

<file path=ppt/slides/_rels/slide1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12.xml"/><Relationship Id="rId5" Type="http://schemas.openxmlformats.org/officeDocument/2006/relationships/slideLayout" Target="../slideLayouts/slideLayout17.xml"/><Relationship Id="rId4" Type="http://schemas.openxmlformats.org/officeDocument/2006/relationships/tags" Target="../tags/tag174.xml"/></Relationships>
</file>

<file path=ppt/slides/_rels/slide13.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notesSlide" Target="../notesSlides/notesSlide13.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17.xml"/><Relationship Id="rId5" Type="http://schemas.openxmlformats.org/officeDocument/2006/relationships/tags" Target="../tags/tag179.xml"/><Relationship Id="rId4" Type="http://schemas.openxmlformats.org/officeDocument/2006/relationships/tags" Target="../tags/tag17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82.xml"/><Relationship Id="rId7" Type="http://schemas.openxmlformats.org/officeDocument/2006/relationships/tags" Target="../tags/tag18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10" Type="http://schemas.openxmlformats.org/officeDocument/2006/relationships/image" Target="../media/image5.png"/><Relationship Id="rId4" Type="http://schemas.openxmlformats.org/officeDocument/2006/relationships/tags" Target="../tags/tag183.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15.xml"/><Relationship Id="rId5" Type="http://schemas.openxmlformats.org/officeDocument/2006/relationships/slideLayout" Target="../slideLayouts/slideLayout17.xml"/><Relationship Id="rId4" Type="http://schemas.openxmlformats.org/officeDocument/2006/relationships/tags" Target="../tags/tag190.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7.png"/><Relationship Id="rId5" Type="http://schemas.openxmlformats.org/officeDocument/2006/relationships/tags" Target="../tags/tag195.xml"/><Relationship Id="rId10" Type="http://schemas.openxmlformats.org/officeDocument/2006/relationships/image" Target="../media/image6.png"/><Relationship Id="rId4" Type="http://schemas.openxmlformats.org/officeDocument/2006/relationships/tags" Target="../tags/tag194.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notesSlide" Target="../notesSlides/notesSlide17.xml"/><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slideLayout" Target="../slideLayouts/slideLayout17.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0" Type="http://schemas.openxmlformats.org/officeDocument/2006/relationships/tags" Target="../tags/tag207.xml"/><Relationship Id="rId4" Type="http://schemas.openxmlformats.org/officeDocument/2006/relationships/tags" Target="../tags/tag201.xml"/><Relationship Id="rId9" Type="http://schemas.openxmlformats.org/officeDocument/2006/relationships/tags" Target="../tags/tag206.xml"/></Relationships>
</file>

<file path=ppt/slides/_rels/slide18.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notesSlide" Target="../notesSlides/notesSlide18.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slideLayout" Target="../slideLayouts/slideLayout17.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s>
</file>

<file path=ppt/slides/_rels/slide19.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notesSlide" Target="../notesSlides/notesSlide19.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17.xml"/><Relationship Id="rId5" Type="http://schemas.openxmlformats.org/officeDocument/2006/relationships/tags" Target="../tags/tag224.xml"/><Relationship Id="rId4" Type="http://schemas.openxmlformats.org/officeDocument/2006/relationships/tags" Target="../tags/tag223.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7.xml"/><Relationship Id="rId5" Type="http://schemas.openxmlformats.org/officeDocument/2006/relationships/tags" Target="../tags/tag24.xml"/><Relationship Id="rId4" Type="http://schemas.openxmlformats.org/officeDocument/2006/relationships/tags" Target="../tags/tag23.xml"/></Relationships>
</file>

<file path=ppt/slides/_rels/slide20.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10" Type="http://schemas.openxmlformats.org/officeDocument/2006/relationships/notesSlide" Target="../notesSlides/notesSlide20.xml"/><Relationship Id="rId4" Type="http://schemas.openxmlformats.org/officeDocument/2006/relationships/tags" Target="../tags/tag228.xml"/><Relationship Id="rId9"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5.xml"/><Relationship Id="rId7" Type="http://schemas.openxmlformats.org/officeDocument/2006/relationships/notesSlide" Target="../notesSlides/notesSlide2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17.xml"/><Relationship Id="rId5" Type="http://schemas.openxmlformats.org/officeDocument/2006/relationships/tags" Target="../tags/tag237.xml"/><Relationship Id="rId4" Type="http://schemas.openxmlformats.org/officeDocument/2006/relationships/tags" Target="../tags/tag236.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40.xml"/><Relationship Id="rId7" Type="http://schemas.openxmlformats.org/officeDocument/2006/relationships/notesSlide" Target="../notesSlides/notesSlide22.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slideLayout" Target="../slideLayouts/slideLayout17.xml"/><Relationship Id="rId5" Type="http://schemas.openxmlformats.org/officeDocument/2006/relationships/tags" Target="../tags/tag242.xml"/><Relationship Id="rId4" Type="http://schemas.openxmlformats.org/officeDocument/2006/relationships/tags" Target="../tags/tag241.xml"/></Relationships>
</file>

<file path=ppt/slides/_rels/slide23.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notesSlide" Target="../notesSlides/notesSlide23.xml"/><Relationship Id="rId5" Type="http://schemas.openxmlformats.org/officeDocument/2006/relationships/slideLayout" Target="../slideLayouts/slideLayout17.xml"/><Relationship Id="rId4" Type="http://schemas.openxmlformats.org/officeDocument/2006/relationships/tags" Target="../tags/tag246.xml"/></Relationships>
</file>

<file path=ppt/slides/_rels/slide24.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3" Type="http://schemas.openxmlformats.org/officeDocument/2006/relationships/tags" Target="../tags/tag249.xml"/><Relationship Id="rId21" Type="http://schemas.openxmlformats.org/officeDocument/2006/relationships/tags" Target="../tags/tag267.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notesSlide" Target="../notesSlides/notesSlide24.xml"/><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slideLayout" Target="../slideLayouts/slideLayout17.xml"/><Relationship Id="rId10" Type="http://schemas.openxmlformats.org/officeDocument/2006/relationships/tags" Target="../tags/tag256.xml"/><Relationship Id="rId19" Type="http://schemas.openxmlformats.org/officeDocument/2006/relationships/tags" Target="../tags/tag265.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tags" Target="../tags/tag268.xml"/></Relationships>
</file>

<file path=ppt/slides/_rels/slide25.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image" Target="../media/image6.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notesSlide" Target="../notesSlides/notesSlide25.xml"/><Relationship Id="rId5" Type="http://schemas.openxmlformats.org/officeDocument/2006/relationships/tags" Target="../tags/tag273.xml"/><Relationship Id="rId10" Type="http://schemas.openxmlformats.org/officeDocument/2006/relationships/slideLayout" Target="../slideLayouts/slideLayout17.xml"/><Relationship Id="rId4" Type="http://schemas.openxmlformats.org/officeDocument/2006/relationships/tags" Target="../tags/tag272.xml"/><Relationship Id="rId9" Type="http://schemas.openxmlformats.org/officeDocument/2006/relationships/tags" Target="../tags/tag277.xml"/></Relationships>
</file>

<file path=ppt/slides/_rels/slide26.xml.rels><?xml version="1.0" encoding="UTF-8" standalone="yes"?>
<Relationships xmlns="http://schemas.openxmlformats.org/package/2006/relationships"><Relationship Id="rId8" Type="http://schemas.openxmlformats.org/officeDocument/2006/relationships/tags" Target="../tags/tag285.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10" Type="http://schemas.openxmlformats.org/officeDocument/2006/relationships/notesSlide" Target="../notesSlides/notesSlide26.xml"/><Relationship Id="rId4" Type="http://schemas.openxmlformats.org/officeDocument/2006/relationships/tags" Target="../tags/tag281.xml"/><Relationship Id="rId9"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88.xml"/><Relationship Id="rId7" Type="http://schemas.openxmlformats.org/officeDocument/2006/relationships/notesSlide" Target="../notesSlides/notesSlide27.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Layout" Target="../slideLayouts/slideLayout17.xml"/><Relationship Id="rId5" Type="http://schemas.openxmlformats.org/officeDocument/2006/relationships/tags" Target="../tags/tag290.xml"/><Relationship Id="rId4" Type="http://schemas.openxmlformats.org/officeDocument/2006/relationships/tags" Target="../tags/tag289.xml"/></Relationships>
</file>

<file path=ppt/slides/_rels/slide28.xml.rels><?xml version="1.0" encoding="UTF-8" standalone="yes"?>
<Relationships xmlns="http://schemas.openxmlformats.org/package/2006/relationships"><Relationship Id="rId3" Type="http://schemas.openxmlformats.org/officeDocument/2006/relationships/tags" Target="../tags/tag293.xml"/><Relationship Id="rId7" Type="http://schemas.openxmlformats.org/officeDocument/2006/relationships/notesSlide" Target="../notesSlides/notesSlide28.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slideLayout" Target="../slideLayouts/slideLayout17.xml"/><Relationship Id="rId5" Type="http://schemas.openxmlformats.org/officeDocument/2006/relationships/tags" Target="../tags/tag295.xml"/><Relationship Id="rId4" Type="http://schemas.openxmlformats.org/officeDocument/2006/relationships/tags" Target="../tags/tag294.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98.xml"/><Relationship Id="rId7" Type="http://schemas.openxmlformats.org/officeDocument/2006/relationships/tags" Target="../tags/tag30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10" Type="http://schemas.openxmlformats.org/officeDocument/2006/relationships/image" Target="../media/image8.png"/><Relationship Id="rId4" Type="http://schemas.openxmlformats.org/officeDocument/2006/relationships/tags" Target="../tags/tag299.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7.xml"/><Relationship Id="rId5" Type="http://schemas.openxmlformats.org/officeDocument/2006/relationships/tags" Target="../tags/tag29.xml"/><Relationship Id="rId4" Type="http://schemas.openxmlformats.org/officeDocument/2006/relationships/tags" Target="../tags/tag28.xml"/></Relationships>
</file>

<file path=ppt/slides/_rels/slide30.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notesSlide" Target="../notesSlides/notesSlide30.xml"/><Relationship Id="rId5" Type="http://schemas.openxmlformats.org/officeDocument/2006/relationships/slideLayout" Target="../slideLayouts/slideLayout17.xml"/><Relationship Id="rId4" Type="http://schemas.openxmlformats.org/officeDocument/2006/relationships/tags" Target="../tags/tag306.xml"/></Relationships>
</file>

<file path=ppt/slides/_rels/slide31.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notesSlide" Target="../notesSlides/notesSlide31.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slideLayout" Target="../slideLayouts/slideLayout17.xml"/><Relationship Id="rId5" Type="http://schemas.openxmlformats.org/officeDocument/2006/relationships/tags" Target="../tags/tag311.xml"/><Relationship Id="rId4" Type="http://schemas.openxmlformats.org/officeDocument/2006/relationships/tags" Target="../tags/tag310.xml"/></Relationships>
</file>

<file path=ppt/slides/_rels/slide32.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notesSlide" Target="../notesSlides/notesSlide32.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slideLayout" Target="../slideLayouts/slideLayout17.xml"/><Relationship Id="rId5" Type="http://schemas.openxmlformats.org/officeDocument/2006/relationships/tags" Target="../tags/tag316.xml"/><Relationship Id="rId4" Type="http://schemas.openxmlformats.org/officeDocument/2006/relationships/tags" Target="../tags/tag315.xml"/></Relationships>
</file>

<file path=ppt/slides/_rels/slide33.xml.rels><?xml version="1.0" encoding="UTF-8" standalone="yes"?>
<Relationships xmlns="http://schemas.openxmlformats.org/package/2006/relationships"><Relationship Id="rId3" Type="http://schemas.openxmlformats.org/officeDocument/2006/relationships/tags" Target="../tags/tag319.xml"/><Relationship Id="rId7" Type="http://schemas.openxmlformats.org/officeDocument/2006/relationships/notesSlide" Target="../notesSlides/notesSlide33.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slideLayout" Target="../slideLayouts/slideLayout17.xml"/><Relationship Id="rId5" Type="http://schemas.openxmlformats.org/officeDocument/2006/relationships/tags" Target="../tags/tag321.xml"/><Relationship Id="rId4" Type="http://schemas.openxmlformats.org/officeDocument/2006/relationships/tags" Target="../tags/tag320.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10" Type="http://schemas.openxmlformats.org/officeDocument/2006/relationships/image" Target="../media/image6.png"/><Relationship Id="rId4" Type="http://schemas.openxmlformats.org/officeDocument/2006/relationships/tags" Target="../tags/tag325.xml"/><Relationship Id="rId9"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31.xml"/><Relationship Id="rId7" Type="http://schemas.openxmlformats.org/officeDocument/2006/relationships/notesSlide" Target="../notesSlides/notesSlide35.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Layout" Target="../slideLayouts/slideLayout17.xml"/><Relationship Id="rId5" Type="http://schemas.openxmlformats.org/officeDocument/2006/relationships/tags" Target="../tags/tag333.xml"/><Relationship Id="rId4" Type="http://schemas.openxmlformats.org/officeDocument/2006/relationships/tags" Target="../tags/tag332.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336.xml"/><Relationship Id="rId7" Type="http://schemas.openxmlformats.org/officeDocument/2006/relationships/slideLayout" Target="../slideLayouts/slideLayout17.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42.xml"/><Relationship Id="rId7" Type="http://schemas.openxmlformats.org/officeDocument/2006/relationships/tags" Target="../tags/tag346.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9"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image" Target="../media/image10.png"/><Relationship Id="rId3" Type="http://schemas.openxmlformats.org/officeDocument/2006/relationships/tags" Target="../tags/tag349.xml"/><Relationship Id="rId7" Type="http://schemas.openxmlformats.org/officeDocument/2006/relationships/tags" Target="../tags/tag353.xml"/><Relationship Id="rId12" Type="http://schemas.openxmlformats.org/officeDocument/2006/relationships/image" Target="../media/image9.png"/><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notesSlide" Target="../notesSlides/notesSlide38.xml"/><Relationship Id="rId5" Type="http://schemas.openxmlformats.org/officeDocument/2006/relationships/tags" Target="../tags/tag351.xml"/><Relationship Id="rId10" Type="http://schemas.openxmlformats.org/officeDocument/2006/relationships/slideLayout" Target="../slideLayouts/slideLayout17.xml"/><Relationship Id="rId4" Type="http://schemas.openxmlformats.org/officeDocument/2006/relationships/tags" Target="../tags/tag350.xml"/><Relationship Id="rId9" Type="http://schemas.openxmlformats.org/officeDocument/2006/relationships/tags" Target="../tags/tag355.xml"/></Relationships>
</file>

<file path=ppt/slides/_rels/slide39.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notesSlide" Target="../notesSlides/notesSlide39.xml"/><Relationship Id="rId5" Type="http://schemas.openxmlformats.org/officeDocument/2006/relationships/slideLayout" Target="../slideLayouts/slideLayout17.xml"/><Relationship Id="rId4" Type="http://schemas.openxmlformats.org/officeDocument/2006/relationships/tags" Target="../tags/tag359.xml"/></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7.xml"/><Relationship Id="rId5" Type="http://schemas.openxmlformats.org/officeDocument/2006/relationships/tags" Target="../tags/tag34.xml"/><Relationship Id="rId4" Type="http://schemas.openxmlformats.org/officeDocument/2006/relationships/tags" Target="../tags/tag33.xml"/></Relationships>
</file>

<file path=ppt/slides/_rels/slide40.xml.rels><?xml version="1.0" encoding="UTF-8" standalone="yes"?>
<Relationships xmlns="http://schemas.openxmlformats.org/package/2006/relationships"><Relationship Id="rId3" Type="http://schemas.openxmlformats.org/officeDocument/2006/relationships/tags" Target="../tags/tag362.xml"/><Relationship Id="rId7" Type="http://schemas.openxmlformats.org/officeDocument/2006/relationships/notesSlide" Target="../notesSlides/notesSlide40.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slideLayout" Target="../slideLayouts/slideLayout17.xml"/><Relationship Id="rId5" Type="http://schemas.openxmlformats.org/officeDocument/2006/relationships/tags" Target="../tags/tag364.xml"/><Relationship Id="rId4" Type="http://schemas.openxmlformats.org/officeDocument/2006/relationships/tags" Target="../tags/tag363.xml"/></Relationships>
</file>

<file path=ppt/slides/_rels/slide41.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image" Target="../media/image11.png"/><Relationship Id="rId5" Type="http://schemas.openxmlformats.org/officeDocument/2006/relationships/tags" Target="../tags/tag369.xml"/><Relationship Id="rId10" Type="http://schemas.openxmlformats.org/officeDocument/2006/relationships/notesSlide" Target="../notesSlides/notesSlide41.xml"/><Relationship Id="rId4" Type="http://schemas.openxmlformats.org/officeDocument/2006/relationships/tags" Target="../tags/tag368.xml"/><Relationship Id="rId9"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tags" Target="../tags/tag375.xml"/><Relationship Id="rId7" Type="http://schemas.openxmlformats.org/officeDocument/2006/relationships/notesSlide" Target="../notesSlides/notesSlide42.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slideLayout" Target="../slideLayouts/slideLayout17.xml"/><Relationship Id="rId5" Type="http://schemas.openxmlformats.org/officeDocument/2006/relationships/tags" Target="../tags/tag377.xml"/><Relationship Id="rId4" Type="http://schemas.openxmlformats.org/officeDocument/2006/relationships/tags" Target="../tags/tag376.xml"/></Relationships>
</file>

<file path=ppt/slides/_rels/slide43.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notesSlide" Target="../notesSlides/notesSlide43.xml"/><Relationship Id="rId5" Type="http://schemas.openxmlformats.org/officeDocument/2006/relationships/slideLayout" Target="../slideLayouts/slideLayout17.xml"/><Relationship Id="rId4" Type="http://schemas.openxmlformats.org/officeDocument/2006/relationships/tags" Target="../tags/tag381.xml"/></Relationships>
</file>

<file path=ppt/slides/_rels/slide44.xml.rels><?xml version="1.0" encoding="UTF-8" standalone="yes"?>
<Relationships xmlns="http://schemas.openxmlformats.org/package/2006/relationships"><Relationship Id="rId8" Type="http://schemas.openxmlformats.org/officeDocument/2006/relationships/tags" Target="../tags/tag389.xml"/><Relationship Id="rId3" Type="http://schemas.openxmlformats.org/officeDocument/2006/relationships/tags" Target="../tags/tag384.xml"/><Relationship Id="rId7" Type="http://schemas.openxmlformats.org/officeDocument/2006/relationships/tags" Target="../tags/tag388.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notesSlide" Target="../notesSlides/notesSlide44.xml"/><Relationship Id="rId5" Type="http://schemas.openxmlformats.org/officeDocument/2006/relationships/tags" Target="../tags/tag386.xml"/><Relationship Id="rId10" Type="http://schemas.openxmlformats.org/officeDocument/2006/relationships/slideLayout" Target="../slideLayouts/slideLayout17.xml"/><Relationship Id="rId4" Type="http://schemas.openxmlformats.org/officeDocument/2006/relationships/tags" Target="../tags/tag385.xml"/><Relationship Id="rId9" Type="http://schemas.openxmlformats.org/officeDocument/2006/relationships/tags" Target="../tags/tag390.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5.xml"/><Relationship Id="rId3" Type="http://schemas.openxmlformats.org/officeDocument/2006/relationships/tags" Target="../tags/tag393.xml"/><Relationship Id="rId7" Type="http://schemas.openxmlformats.org/officeDocument/2006/relationships/slideLayout" Target="../slideLayouts/slideLayout17.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10" Type="http://schemas.openxmlformats.org/officeDocument/2006/relationships/image" Target="../media/image16.png"/><Relationship Id="rId4" Type="http://schemas.openxmlformats.org/officeDocument/2006/relationships/tags" Target="../tags/tag394.xml"/><Relationship Id="rId9" Type="http://schemas.openxmlformats.org/officeDocument/2006/relationships/tags" Target="../tags/tag396.xml"/></Relationships>
</file>

<file path=ppt/slides/_rels/slide46.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notesSlide" Target="../notesSlides/notesSlide46.xml"/><Relationship Id="rId5" Type="http://schemas.openxmlformats.org/officeDocument/2006/relationships/tags" Target="../tags/tag401.xml"/><Relationship Id="rId10" Type="http://schemas.openxmlformats.org/officeDocument/2006/relationships/slideLayout" Target="../slideLayouts/slideLayout17.xml"/><Relationship Id="rId4" Type="http://schemas.openxmlformats.org/officeDocument/2006/relationships/tags" Target="../tags/tag400.xml"/><Relationship Id="rId9" Type="http://schemas.openxmlformats.org/officeDocument/2006/relationships/tags" Target="../tags/tag405.xml"/></Relationships>
</file>

<file path=ppt/slides/_rels/slide47.xml.rels><?xml version="1.0" encoding="UTF-8" standalone="yes"?>
<Relationships xmlns="http://schemas.openxmlformats.org/package/2006/relationships"><Relationship Id="rId8" Type="http://schemas.openxmlformats.org/officeDocument/2006/relationships/tags" Target="../tags/tag413.xml"/><Relationship Id="rId13" Type="http://schemas.openxmlformats.org/officeDocument/2006/relationships/tags" Target="../tags/tag418.xml"/><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tags" Target="../tags/tag417.xm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tags" Target="../tags/tag416.xml"/><Relationship Id="rId5" Type="http://schemas.openxmlformats.org/officeDocument/2006/relationships/tags" Target="../tags/tag410.xml"/><Relationship Id="rId15" Type="http://schemas.openxmlformats.org/officeDocument/2006/relationships/notesSlide" Target="../notesSlides/notesSlide47.xml"/><Relationship Id="rId10" Type="http://schemas.openxmlformats.org/officeDocument/2006/relationships/tags" Target="../tags/tag415.xml"/><Relationship Id="rId4" Type="http://schemas.openxmlformats.org/officeDocument/2006/relationships/tags" Target="../tags/tag409.xml"/><Relationship Id="rId9" Type="http://schemas.openxmlformats.org/officeDocument/2006/relationships/tags" Target="../tags/tag414.xml"/><Relationship Id="rId14"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notesSlide" Target="../notesSlides/notesSlide48.xml"/><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slideLayout" Target="../slideLayouts/slideLayout17.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5" Type="http://schemas.openxmlformats.org/officeDocument/2006/relationships/tags" Target="../tags/tag423.xml"/><Relationship Id="rId10" Type="http://schemas.openxmlformats.org/officeDocument/2006/relationships/tags" Target="../tags/tag428.xml"/><Relationship Id="rId4" Type="http://schemas.openxmlformats.org/officeDocument/2006/relationships/tags" Target="../tags/tag422.xml"/><Relationship Id="rId9" Type="http://schemas.openxmlformats.org/officeDocument/2006/relationships/tags" Target="../tags/tag427.xml"/></Relationships>
</file>

<file path=ppt/slides/_rels/slide49.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notesSlide" Target="../notesSlides/notesSlide49.xml"/><Relationship Id="rId5" Type="http://schemas.openxmlformats.org/officeDocument/2006/relationships/slideLayout" Target="../slideLayouts/slideLayout17.xml"/><Relationship Id="rId4" Type="http://schemas.openxmlformats.org/officeDocument/2006/relationships/tags" Target="../tags/tag433.xml"/></Relationships>
</file>

<file path=ppt/slides/_rels/slide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5.xml"/><Relationship Id="rId5" Type="http://schemas.openxmlformats.org/officeDocument/2006/relationships/slideLayout" Target="../slideLayouts/slideLayout17.xml"/><Relationship Id="rId4" Type="http://schemas.openxmlformats.org/officeDocument/2006/relationships/tags" Target="../tags/tag38.xml"/></Relationships>
</file>

<file path=ppt/slides/_rels/slide50.xml.rels><?xml version="1.0" encoding="UTF-8" standalone="yes"?>
<Relationships xmlns="http://schemas.openxmlformats.org/package/2006/relationships"><Relationship Id="rId3" Type="http://schemas.openxmlformats.org/officeDocument/2006/relationships/tags" Target="../tags/tag436.xml"/><Relationship Id="rId7" Type="http://schemas.openxmlformats.org/officeDocument/2006/relationships/notesSlide" Target="../notesSlides/notesSlide50.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slideLayout" Target="../slideLayouts/slideLayout17.xml"/><Relationship Id="rId5" Type="http://schemas.openxmlformats.org/officeDocument/2006/relationships/tags" Target="../tags/tag438.xml"/><Relationship Id="rId4" Type="http://schemas.openxmlformats.org/officeDocument/2006/relationships/tags" Target="../tags/tag437.xml"/></Relationships>
</file>

<file path=ppt/slides/_rels/slide51.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notesSlide" Target="../notesSlides/notesSlide51.xml"/><Relationship Id="rId5" Type="http://schemas.openxmlformats.org/officeDocument/2006/relationships/slideLayout" Target="../slideLayouts/slideLayout17.xml"/><Relationship Id="rId4" Type="http://schemas.openxmlformats.org/officeDocument/2006/relationships/tags" Target="../tags/tag442.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445.xml"/><Relationship Id="rId7" Type="http://schemas.openxmlformats.org/officeDocument/2006/relationships/slideLayout" Target="../slideLayouts/slideLayout17.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tags" Target="../tags/tag446.xml"/><Relationship Id="rId9"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tags" Target="../tags/tag451.xml"/><Relationship Id="rId7" Type="http://schemas.openxmlformats.org/officeDocument/2006/relationships/notesSlide" Target="../notesSlides/notesSlide53.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slideLayout" Target="../slideLayouts/slideLayout17.xml"/><Relationship Id="rId5" Type="http://schemas.openxmlformats.org/officeDocument/2006/relationships/tags" Target="../tags/tag453.xml"/><Relationship Id="rId4" Type="http://schemas.openxmlformats.org/officeDocument/2006/relationships/tags" Target="../tags/tag452.xml"/></Relationships>
</file>

<file path=ppt/slides/_rels/slide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7.xml"/><Relationship Id="rId5" Type="http://schemas.openxmlformats.org/officeDocument/2006/relationships/tags" Target="../tags/tag43.xml"/><Relationship Id="rId4" Type="http://schemas.openxmlformats.org/officeDocument/2006/relationships/tags" Target="../tags/tag42.xml"/></Relationships>
</file>

<file path=ppt/slides/_rels/slide7.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notesSlide" Target="../notesSlides/notesSlide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17.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8.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notesSlide" Target="../notesSlides/notesSlide8.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slideLayout" Target="../slideLayouts/slideLayout1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9.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tags" Target="../tags/tag111.xml"/><Relationship Id="rId50" Type="http://schemas.openxmlformats.org/officeDocument/2006/relationships/tags" Target="../tags/tag114.xml"/><Relationship Id="rId55" Type="http://schemas.openxmlformats.org/officeDocument/2006/relationships/tags" Target="../tags/tag119.xml"/><Relationship Id="rId63" Type="http://schemas.openxmlformats.org/officeDocument/2006/relationships/tags" Target="../tags/tag127.xml"/><Relationship Id="rId68" Type="http://schemas.openxmlformats.org/officeDocument/2006/relationships/tags" Target="../tags/tag132.xml"/><Relationship Id="rId76" Type="http://schemas.openxmlformats.org/officeDocument/2006/relationships/tags" Target="../tags/tag140.xml"/><Relationship Id="rId84" Type="http://schemas.openxmlformats.org/officeDocument/2006/relationships/tags" Target="../tags/tag148.xml"/><Relationship Id="rId89" Type="http://schemas.openxmlformats.org/officeDocument/2006/relationships/notesSlide" Target="../notesSlides/notesSlide9.xml"/><Relationship Id="rId7" Type="http://schemas.openxmlformats.org/officeDocument/2006/relationships/tags" Target="../tags/tag71.xml"/><Relationship Id="rId71" Type="http://schemas.openxmlformats.org/officeDocument/2006/relationships/tags" Target="../tags/tag135.xml"/><Relationship Id="rId2" Type="http://schemas.openxmlformats.org/officeDocument/2006/relationships/tags" Target="../tags/tag66.xml"/><Relationship Id="rId16" Type="http://schemas.openxmlformats.org/officeDocument/2006/relationships/tags" Target="../tags/tag80.xml"/><Relationship Id="rId29" Type="http://schemas.openxmlformats.org/officeDocument/2006/relationships/tags" Target="../tags/tag93.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tags" Target="../tags/tag117.xml"/><Relationship Id="rId58" Type="http://schemas.openxmlformats.org/officeDocument/2006/relationships/tags" Target="../tags/tag122.xml"/><Relationship Id="rId66" Type="http://schemas.openxmlformats.org/officeDocument/2006/relationships/tags" Target="../tags/tag130.xml"/><Relationship Id="rId74" Type="http://schemas.openxmlformats.org/officeDocument/2006/relationships/tags" Target="../tags/tag138.xml"/><Relationship Id="rId79" Type="http://schemas.openxmlformats.org/officeDocument/2006/relationships/tags" Target="../tags/tag143.xml"/><Relationship Id="rId87" Type="http://schemas.openxmlformats.org/officeDocument/2006/relationships/tags" Target="../tags/tag151.xml"/><Relationship Id="rId5" Type="http://schemas.openxmlformats.org/officeDocument/2006/relationships/tags" Target="../tags/tag69.xml"/><Relationship Id="rId61" Type="http://schemas.openxmlformats.org/officeDocument/2006/relationships/tags" Target="../tags/tag125.xml"/><Relationship Id="rId82" Type="http://schemas.openxmlformats.org/officeDocument/2006/relationships/tags" Target="../tags/tag146.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tags" Target="../tags/tag112.xml"/><Relationship Id="rId56" Type="http://schemas.openxmlformats.org/officeDocument/2006/relationships/tags" Target="../tags/tag120.xml"/><Relationship Id="rId64" Type="http://schemas.openxmlformats.org/officeDocument/2006/relationships/tags" Target="../tags/tag128.xml"/><Relationship Id="rId69" Type="http://schemas.openxmlformats.org/officeDocument/2006/relationships/tags" Target="../tags/tag133.xml"/><Relationship Id="rId77" Type="http://schemas.openxmlformats.org/officeDocument/2006/relationships/tags" Target="../tags/tag141.xml"/><Relationship Id="rId8" Type="http://schemas.openxmlformats.org/officeDocument/2006/relationships/tags" Target="../tags/tag72.xml"/><Relationship Id="rId51" Type="http://schemas.openxmlformats.org/officeDocument/2006/relationships/tags" Target="../tags/tag115.xml"/><Relationship Id="rId72" Type="http://schemas.openxmlformats.org/officeDocument/2006/relationships/tags" Target="../tags/tag136.xml"/><Relationship Id="rId80" Type="http://schemas.openxmlformats.org/officeDocument/2006/relationships/tags" Target="../tags/tag144.xml"/><Relationship Id="rId85" Type="http://schemas.openxmlformats.org/officeDocument/2006/relationships/tags" Target="../tags/tag149.xml"/><Relationship Id="rId3" Type="http://schemas.openxmlformats.org/officeDocument/2006/relationships/tags" Target="../tags/tag67.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59" Type="http://schemas.openxmlformats.org/officeDocument/2006/relationships/tags" Target="../tags/tag123.xml"/><Relationship Id="rId67" Type="http://schemas.openxmlformats.org/officeDocument/2006/relationships/tags" Target="../tags/tag131.xml"/><Relationship Id="rId20" Type="http://schemas.openxmlformats.org/officeDocument/2006/relationships/tags" Target="../tags/tag84.xml"/><Relationship Id="rId41" Type="http://schemas.openxmlformats.org/officeDocument/2006/relationships/tags" Target="../tags/tag105.xml"/><Relationship Id="rId54" Type="http://schemas.openxmlformats.org/officeDocument/2006/relationships/tags" Target="../tags/tag118.xml"/><Relationship Id="rId62" Type="http://schemas.openxmlformats.org/officeDocument/2006/relationships/tags" Target="../tags/tag126.xml"/><Relationship Id="rId70" Type="http://schemas.openxmlformats.org/officeDocument/2006/relationships/tags" Target="../tags/tag134.xml"/><Relationship Id="rId75" Type="http://schemas.openxmlformats.org/officeDocument/2006/relationships/tags" Target="../tags/tag139.xml"/><Relationship Id="rId83" Type="http://schemas.openxmlformats.org/officeDocument/2006/relationships/tags" Target="../tags/tag147.xml"/><Relationship Id="rId88" Type="http://schemas.openxmlformats.org/officeDocument/2006/relationships/slideLayout" Target="../slideLayouts/slideLayout17.xml"/><Relationship Id="rId1" Type="http://schemas.openxmlformats.org/officeDocument/2006/relationships/tags" Target="../tags/tag65.xml"/><Relationship Id="rId6" Type="http://schemas.openxmlformats.org/officeDocument/2006/relationships/tags" Target="../tags/tag70.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tags" Target="../tags/tag113.xml"/><Relationship Id="rId57" Type="http://schemas.openxmlformats.org/officeDocument/2006/relationships/tags" Target="../tags/tag121.xml"/><Relationship Id="rId10" Type="http://schemas.openxmlformats.org/officeDocument/2006/relationships/tags" Target="../tags/tag74.xml"/><Relationship Id="rId31" Type="http://schemas.openxmlformats.org/officeDocument/2006/relationships/tags" Target="../tags/tag95.xml"/><Relationship Id="rId44" Type="http://schemas.openxmlformats.org/officeDocument/2006/relationships/tags" Target="../tags/tag108.xml"/><Relationship Id="rId52" Type="http://schemas.openxmlformats.org/officeDocument/2006/relationships/tags" Target="../tags/tag116.xml"/><Relationship Id="rId60" Type="http://schemas.openxmlformats.org/officeDocument/2006/relationships/tags" Target="../tags/tag124.xml"/><Relationship Id="rId65" Type="http://schemas.openxmlformats.org/officeDocument/2006/relationships/tags" Target="../tags/tag129.xml"/><Relationship Id="rId73" Type="http://schemas.openxmlformats.org/officeDocument/2006/relationships/tags" Target="../tags/tag137.xml"/><Relationship Id="rId78" Type="http://schemas.openxmlformats.org/officeDocument/2006/relationships/tags" Target="../tags/tag142.xml"/><Relationship Id="rId81" Type="http://schemas.openxmlformats.org/officeDocument/2006/relationships/tags" Target="../tags/tag145.xml"/><Relationship Id="rId86" Type="http://schemas.openxmlformats.org/officeDocument/2006/relationships/tags" Target="../tags/tag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custDataLst>
              <p:tags r:id="rId2"/>
            </p:custDataLst>
          </p:nvPr>
        </p:nvSpPr>
        <p:spPr>
          <a:xfrm>
            <a:off x="120048" y="4351120"/>
            <a:ext cx="7053262" cy="1028699"/>
          </a:xfrm>
          <a:prstGeom prst="rect">
            <a:avLst/>
          </a:prstGeom>
        </p:spPr>
        <p:txBody>
          <a:bodyPr>
            <a:noAutofit/>
          </a:bodyPr>
          <a:lstStyle/>
          <a:p>
            <a:pPr algn="l"/>
            <a:r>
              <a:rPr lang="de-DE" sz="3600" baseline="30000" dirty="0" smtClean="0">
                <a:solidFill>
                  <a:srgbClr val="EF7D00"/>
                </a:solidFill>
                <a:latin typeface="Arial"/>
                <a:cs typeface="Arial"/>
              </a:rPr>
              <a:t>LINXON myRGA</a:t>
            </a:r>
            <a:br>
              <a:rPr lang="de-DE" sz="3600" baseline="30000" dirty="0" smtClean="0">
                <a:solidFill>
                  <a:srgbClr val="EF7D00"/>
                </a:solidFill>
                <a:latin typeface="Arial"/>
                <a:cs typeface="Arial"/>
              </a:rPr>
            </a:br>
            <a:r>
              <a:rPr lang="de-DE" sz="3600" baseline="30000" dirty="0" smtClean="0">
                <a:solidFill>
                  <a:srgbClr val="EF7D00"/>
                </a:solidFill>
                <a:latin typeface="Arial"/>
                <a:cs typeface="Arial"/>
              </a:rPr>
              <a:t>THEORY AND OPERATION</a:t>
            </a:r>
            <a:endParaRPr lang="en-US" sz="3600" dirty="0">
              <a:solidFill>
                <a:srgbClr val="EF7D00"/>
              </a:solidFill>
              <a:latin typeface="Arial" panose="020B0604020202020204" pitchFamily="34" charset="0"/>
              <a:cs typeface="Arial" panose="020B0604020202020204" pitchFamily="34" charset="0"/>
            </a:endParaRPr>
          </a:p>
        </p:txBody>
      </p:sp>
      <p:sp>
        <p:nvSpPr>
          <p:cNvPr id="6" name="Rectangle 5"/>
          <p:cNvSpPr/>
          <p:nvPr>
            <p:custDataLst>
              <p:tags r:id="rId3"/>
            </p:custDataLst>
          </p:nvPr>
        </p:nvSpPr>
        <p:spPr>
          <a:xfrm>
            <a:off x="246648" y="5525158"/>
            <a:ext cx="5667375" cy="830997"/>
          </a:xfrm>
          <a:prstGeom prst="rect">
            <a:avLst/>
          </a:prstGeom>
        </p:spPr>
        <p:txBody>
          <a:bodyPr wrap="square">
            <a:spAutoFit/>
          </a:bodyPr>
          <a:lstStyle/>
          <a:p>
            <a:pPr lvl="0"/>
            <a:r>
              <a:rPr lang="en-US" sz="2400" dirty="0" smtClean="0">
                <a:latin typeface="Arial" panose="020B0604020202020204" pitchFamily="34" charset="0"/>
                <a:cs typeface="Arial" panose="020B0604020202020204" pitchFamily="34" charset="0"/>
              </a:rPr>
              <a:t>Module 100:</a:t>
            </a:r>
          </a:p>
          <a:p>
            <a:pPr lvl="0" defTabSz="457200"/>
            <a:r>
              <a:rPr lang="en-US" sz="2400" dirty="0" smtClean="0">
                <a:latin typeface="Arial" panose="020B0604020202020204" pitchFamily="34" charset="0"/>
                <a:cs typeface="Arial" panose="020B0604020202020204" pitchFamily="34" charset="0"/>
              </a:rPr>
              <a:t>Gas Theory</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7905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21636" cy="4392000"/>
          </a:xfrm>
        </p:spPr>
        <p:txBody>
          <a:bodyPr>
            <a:noAutofit/>
          </a:bodyPr>
          <a:lstStyle/>
          <a:p>
            <a:pPr>
              <a:spcBef>
                <a:spcPts val="0"/>
              </a:spcBef>
              <a:spcAft>
                <a:spcPts val="1200"/>
              </a:spcAft>
            </a:pPr>
            <a:r>
              <a:rPr lang="en-US" dirty="0" smtClean="0"/>
              <a:t>Extremely small size</a:t>
            </a:r>
          </a:p>
          <a:p>
            <a:pPr>
              <a:spcBef>
                <a:spcPts val="0"/>
              </a:spcBef>
              <a:spcAft>
                <a:spcPts val="1200"/>
              </a:spcAft>
            </a:pPr>
            <a:r>
              <a:rPr lang="en-US" dirty="0" smtClean="0"/>
              <a:t>Can be present in tremendously high quantities</a:t>
            </a:r>
          </a:p>
          <a:p>
            <a:pPr>
              <a:spcBef>
                <a:spcPts val="0"/>
              </a:spcBef>
              <a:spcAft>
                <a:spcPts val="1200"/>
              </a:spcAft>
            </a:pPr>
            <a:r>
              <a:rPr lang="en-US" dirty="0" smtClean="0"/>
              <a:t>Could be more than one billion trillion gas particles in a chamber</a:t>
            </a:r>
            <a:endParaRPr lang="en-US" dirty="0"/>
          </a:p>
          <a:p>
            <a:pPr>
              <a:spcBef>
                <a:spcPts val="0"/>
              </a:spcBef>
              <a:spcAft>
                <a:spcPts val="1200"/>
              </a:spcAft>
            </a:pPr>
            <a:r>
              <a:rPr lang="en-US" dirty="0" smtClean="0"/>
              <a:t>Measured </a:t>
            </a:r>
            <a:r>
              <a:rPr lang="en-US" dirty="0"/>
              <a:t>sample can represent gas content of </a:t>
            </a:r>
            <a:r>
              <a:rPr lang="en-US" dirty="0" smtClean="0"/>
              <a:t>chamber</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10</a:t>
            </a:fld>
            <a:endParaRPr lang="en-US" dirty="0"/>
          </a:p>
        </p:txBody>
      </p:sp>
      <p:sp>
        <p:nvSpPr>
          <p:cNvPr id="2" name="Title 1"/>
          <p:cNvSpPr>
            <a:spLocks noGrp="1"/>
          </p:cNvSpPr>
          <p:nvPr>
            <p:ph type="title" idx="4294967295"/>
            <p:custDataLst>
              <p:tags r:id="rId5"/>
            </p:custDataLst>
          </p:nvPr>
        </p:nvSpPr>
        <p:spPr>
          <a:xfrm>
            <a:off x="454032" y="398217"/>
            <a:ext cx="8229600" cy="1143000"/>
          </a:xfrm>
          <a:prstGeom prst="rect">
            <a:avLst/>
          </a:prstGeom>
        </p:spPr>
        <p:txBody>
          <a:bodyPr/>
          <a:lstStyle/>
          <a:p>
            <a:pPr algn="l"/>
            <a:r>
              <a:rPr lang="de-DE" baseline="30000" dirty="0" smtClean="0">
                <a:solidFill>
                  <a:srgbClr val="EF7D00"/>
                </a:solidFill>
                <a:latin typeface="Arial"/>
                <a:cs typeface="Arial"/>
              </a:rPr>
              <a:t>GAS NUMBERS ARE SMALL AND NUMEROUS</a:t>
            </a:r>
            <a:endParaRPr lang="en-US" dirty="0"/>
          </a:p>
        </p:txBody>
      </p:sp>
      <p:grpSp>
        <p:nvGrpSpPr>
          <p:cNvPr id="6" name="Group 5"/>
          <p:cNvGrpSpPr/>
          <p:nvPr/>
        </p:nvGrpSpPr>
        <p:grpSpPr>
          <a:xfrm>
            <a:off x="4661636" y="1541217"/>
            <a:ext cx="4379412" cy="2015339"/>
            <a:chOff x="2443411" y="4047421"/>
            <a:chExt cx="5338277" cy="2015339"/>
          </a:xfrm>
        </p:grpSpPr>
        <p:sp>
          <p:nvSpPr>
            <p:cNvPr id="31" name="Freeform 30"/>
            <p:cNvSpPr/>
            <p:nvPr>
              <p:custDataLst>
                <p:tags r:id="rId6"/>
              </p:custDataLst>
            </p:nvPr>
          </p:nvSpPr>
          <p:spPr>
            <a:xfrm rot="10800000">
              <a:off x="3936789" y="5944611"/>
              <a:ext cx="1268000" cy="118149"/>
            </a:xfrm>
            <a:custGeom>
              <a:avLst/>
              <a:gdLst>
                <a:gd name="connsiteX0" fmla="*/ 11242 w 994148"/>
                <a:gd name="connsiteY0" fmla="*/ 79293 h 86832"/>
                <a:gd name="connsiteX1" fmla="*/ 486942 w 994148"/>
                <a:gd name="connsiteY1" fmla="*/ 9 h 86832"/>
                <a:gd name="connsiteX2" fmla="*/ 983783 w 994148"/>
                <a:gd name="connsiteY2" fmla="*/ 74007 h 86832"/>
                <a:gd name="connsiteX3" fmla="*/ 11242 w 994148"/>
                <a:gd name="connsiteY3" fmla="*/ 79293 h 86832"/>
                <a:gd name="connsiteX0" fmla="*/ 10661 w 993738"/>
                <a:gd name="connsiteY0" fmla="*/ 70248 h 76435"/>
                <a:gd name="connsiteX1" fmla="*/ 495886 w 993738"/>
                <a:gd name="connsiteY1" fmla="*/ 11 h 76435"/>
                <a:gd name="connsiteX2" fmla="*/ 983202 w 993738"/>
                <a:gd name="connsiteY2" fmla="*/ 64962 h 76435"/>
                <a:gd name="connsiteX3" fmla="*/ 10661 w 993738"/>
                <a:gd name="connsiteY3" fmla="*/ 70248 h 76435"/>
                <a:gd name="connsiteX0" fmla="*/ 11695 w 993820"/>
                <a:gd name="connsiteY0" fmla="*/ 70248 h 76435"/>
                <a:gd name="connsiteX1" fmla="*/ 480252 w 993820"/>
                <a:gd name="connsiteY1" fmla="*/ 11 h 76435"/>
                <a:gd name="connsiteX2" fmla="*/ 984236 w 993820"/>
                <a:gd name="connsiteY2" fmla="*/ 64962 h 76435"/>
                <a:gd name="connsiteX3" fmla="*/ 11695 w 993820"/>
                <a:gd name="connsiteY3" fmla="*/ 70248 h 76435"/>
                <a:gd name="connsiteX0" fmla="*/ 10115 w 993756"/>
                <a:gd name="connsiteY0" fmla="*/ 81564 h 89113"/>
                <a:gd name="connsiteX1" fmla="*/ 504667 w 993756"/>
                <a:gd name="connsiteY1" fmla="*/ 9 h 89113"/>
                <a:gd name="connsiteX2" fmla="*/ 982656 w 993756"/>
                <a:gd name="connsiteY2" fmla="*/ 76278 h 89113"/>
                <a:gd name="connsiteX3" fmla="*/ 10115 w 993756"/>
                <a:gd name="connsiteY3" fmla="*/ 81564 h 89113"/>
                <a:gd name="connsiteX0" fmla="*/ 10115 w 993974"/>
                <a:gd name="connsiteY0" fmla="*/ 81555 h 89104"/>
                <a:gd name="connsiteX1" fmla="*/ 504667 w 993974"/>
                <a:gd name="connsiteY1" fmla="*/ 0 h 89104"/>
                <a:gd name="connsiteX2" fmla="*/ 982656 w 993974"/>
                <a:gd name="connsiteY2" fmla="*/ 76269 h 89104"/>
                <a:gd name="connsiteX3" fmla="*/ 10115 w 993974"/>
                <a:gd name="connsiteY3" fmla="*/ 81555 h 89104"/>
                <a:gd name="connsiteX0" fmla="*/ 10469 w 994328"/>
                <a:gd name="connsiteY0" fmla="*/ 81555 h 89104"/>
                <a:gd name="connsiteX1" fmla="*/ 505021 w 994328"/>
                <a:gd name="connsiteY1" fmla="*/ 0 h 89104"/>
                <a:gd name="connsiteX2" fmla="*/ 983010 w 994328"/>
                <a:gd name="connsiteY2" fmla="*/ 76269 h 89104"/>
                <a:gd name="connsiteX3" fmla="*/ 10469 w 994328"/>
                <a:gd name="connsiteY3" fmla="*/ 81555 h 89104"/>
                <a:gd name="connsiteX0" fmla="*/ 6983 w 990842"/>
                <a:gd name="connsiteY0" fmla="*/ 81555 h 85757"/>
                <a:gd name="connsiteX1" fmla="*/ 501535 w 990842"/>
                <a:gd name="connsiteY1" fmla="*/ 0 h 85757"/>
                <a:gd name="connsiteX2" fmla="*/ 979524 w 990842"/>
                <a:gd name="connsiteY2" fmla="*/ 76269 h 85757"/>
                <a:gd name="connsiteX3" fmla="*/ 6983 w 990842"/>
                <a:gd name="connsiteY3" fmla="*/ 81555 h 85757"/>
                <a:gd name="connsiteX0" fmla="*/ 6983 w 985081"/>
                <a:gd name="connsiteY0" fmla="*/ 81555 h 81555"/>
                <a:gd name="connsiteX1" fmla="*/ 501535 w 985081"/>
                <a:gd name="connsiteY1" fmla="*/ 0 h 81555"/>
                <a:gd name="connsiteX2" fmla="*/ 979524 w 985081"/>
                <a:gd name="connsiteY2" fmla="*/ 76269 h 81555"/>
                <a:gd name="connsiteX3" fmla="*/ 6983 w 985081"/>
                <a:gd name="connsiteY3" fmla="*/ 81555 h 81555"/>
                <a:gd name="connsiteX0" fmla="*/ 6983 w 981959"/>
                <a:gd name="connsiteY0" fmla="*/ 81555 h 81555"/>
                <a:gd name="connsiteX1" fmla="*/ 501535 w 981959"/>
                <a:gd name="connsiteY1" fmla="*/ 0 h 81555"/>
                <a:gd name="connsiteX2" fmla="*/ 979524 w 981959"/>
                <a:gd name="connsiteY2" fmla="*/ 76269 h 81555"/>
                <a:gd name="connsiteX3" fmla="*/ 6983 w 981959"/>
                <a:gd name="connsiteY3" fmla="*/ 81555 h 81555"/>
                <a:gd name="connsiteX0" fmla="*/ 7044 w 987048"/>
                <a:gd name="connsiteY0" fmla="*/ 73471 h 81241"/>
                <a:gd name="connsiteX1" fmla="*/ 497883 w 987048"/>
                <a:gd name="connsiteY1" fmla="*/ 0 h 81241"/>
                <a:gd name="connsiteX2" fmla="*/ 975872 w 987048"/>
                <a:gd name="connsiteY2" fmla="*/ 76269 h 81241"/>
                <a:gd name="connsiteX3" fmla="*/ 7044 w 987048"/>
                <a:gd name="connsiteY3" fmla="*/ 73471 h 81241"/>
                <a:gd name="connsiteX0" fmla="*/ 1598 w 981602"/>
                <a:gd name="connsiteY0" fmla="*/ 73471 h 80950"/>
                <a:gd name="connsiteX1" fmla="*/ 492437 w 981602"/>
                <a:gd name="connsiteY1" fmla="*/ 0 h 80950"/>
                <a:gd name="connsiteX2" fmla="*/ 970426 w 981602"/>
                <a:gd name="connsiteY2" fmla="*/ 76269 h 80950"/>
                <a:gd name="connsiteX3" fmla="*/ 1598 w 981602"/>
                <a:gd name="connsiteY3" fmla="*/ 73471 h 80950"/>
                <a:gd name="connsiteX0" fmla="*/ 1598 w 973483"/>
                <a:gd name="connsiteY0" fmla="*/ 73471 h 76397"/>
                <a:gd name="connsiteX1" fmla="*/ 492437 w 973483"/>
                <a:gd name="connsiteY1" fmla="*/ 0 h 76397"/>
                <a:gd name="connsiteX2" fmla="*/ 970426 w 973483"/>
                <a:gd name="connsiteY2" fmla="*/ 76269 h 76397"/>
                <a:gd name="connsiteX3" fmla="*/ 1598 w 973483"/>
                <a:gd name="connsiteY3" fmla="*/ 73471 h 76397"/>
                <a:gd name="connsiteX0" fmla="*/ 10763 w 988174"/>
                <a:gd name="connsiteY0" fmla="*/ 73471 h 79557"/>
                <a:gd name="connsiteX1" fmla="*/ 501602 w 988174"/>
                <a:gd name="connsiteY1" fmla="*/ 0 h 79557"/>
                <a:gd name="connsiteX2" fmla="*/ 985161 w 988174"/>
                <a:gd name="connsiteY2" fmla="*/ 74652 h 79557"/>
                <a:gd name="connsiteX3" fmla="*/ 10763 w 988174"/>
                <a:gd name="connsiteY3" fmla="*/ 73471 h 79557"/>
                <a:gd name="connsiteX0" fmla="*/ 10539 w 996209"/>
                <a:gd name="connsiteY0" fmla="*/ 78321 h 88791"/>
                <a:gd name="connsiteX1" fmla="*/ 505091 w 996209"/>
                <a:gd name="connsiteY1" fmla="*/ 0 h 88791"/>
                <a:gd name="connsiteX2" fmla="*/ 984937 w 996209"/>
                <a:gd name="connsiteY2" fmla="*/ 79502 h 88791"/>
                <a:gd name="connsiteX3" fmla="*/ 10539 w 996209"/>
                <a:gd name="connsiteY3" fmla="*/ 78321 h 88791"/>
                <a:gd name="connsiteX0" fmla="*/ 10539 w 996035"/>
                <a:gd name="connsiteY0" fmla="*/ 78321 h 88792"/>
                <a:gd name="connsiteX1" fmla="*/ 505091 w 996035"/>
                <a:gd name="connsiteY1" fmla="*/ 0 h 88792"/>
                <a:gd name="connsiteX2" fmla="*/ 984937 w 996035"/>
                <a:gd name="connsiteY2" fmla="*/ 79502 h 88792"/>
                <a:gd name="connsiteX3" fmla="*/ 10539 w 996035"/>
                <a:gd name="connsiteY3" fmla="*/ 78321 h 88792"/>
                <a:gd name="connsiteX0" fmla="*/ 10579 w 996075"/>
                <a:gd name="connsiteY0" fmla="*/ 78321 h 88792"/>
                <a:gd name="connsiteX1" fmla="*/ 505131 w 996075"/>
                <a:gd name="connsiteY1" fmla="*/ 0 h 88792"/>
                <a:gd name="connsiteX2" fmla="*/ 984977 w 996075"/>
                <a:gd name="connsiteY2" fmla="*/ 79502 h 88792"/>
                <a:gd name="connsiteX3" fmla="*/ 10579 w 996075"/>
                <a:gd name="connsiteY3" fmla="*/ 78321 h 88792"/>
                <a:gd name="connsiteX0" fmla="*/ 4111 w 989607"/>
                <a:gd name="connsiteY0" fmla="*/ 78321 h 85077"/>
                <a:gd name="connsiteX1" fmla="*/ 498663 w 989607"/>
                <a:gd name="connsiteY1" fmla="*/ 0 h 85077"/>
                <a:gd name="connsiteX2" fmla="*/ 978509 w 989607"/>
                <a:gd name="connsiteY2" fmla="*/ 79502 h 85077"/>
                <a:gd name="connsiteX3" fmla="*/ 4111 w 989607"/>
                <a:gd name="connsiteY3" fmla="*/ 78321 h 85077"/>
                <a:gd name="connsiteX0" fmla="*/ 4111 w 989607"/>
                <a:gd name="connsiteY0" fmla="*/ 73470 h 83770"/>
                <a:gd name="connsiteX1" fmla="*/ 498663 w 989607"/>
                <a:gd name="connsiteY1" fmla="*/ 0 h 83770"/>
                <a:gd name="connsiteX2" fmla="*/ 978509 w 989607"/>
                <a:gd name="connsiteY2" fmla="*/ 79502 h 83770"/>
                <a:gd name="connsiteX3" fmla="*/ 4111 w 989607"/>
                <a:gd name="connsiteY3" fmla="*/ 73470 h 83770"/>
                <a:gd name="connsiteX0" fmla="*/ 3984 w 989480"/>
                <a:gd name="connsiteY0" fmla="*/ 73470 h 83770"/>
                <a:gd name="connsiteX1" fmla="*/ 498536 w 989480"/>
                <a:gd name="connsiteY1" fmla="*/ 0 h 83770"/>
                <a:gd name="connsiteX2" fmla="*/ 978382 w 989480"/>
                <a:gd name="connsiteY2" fmla="*/ 79502 h 83770"/>
                <a:gd name="connsiteX3" fmla="*/ 3984 w 989480"/>
                <a:gd name="connsiteY3" fmla="*/ 73470 h 83770"/>
                <a:gd name="connsiteX0" fmla="*/ 4432 w 989928"/>
                <a:gd name="connsiteY0" fmla="*/ 73470 h 83770"/>
                <a:gd name="connsiteX1" fmla="*/ 498984 w 989928"/>
                <a:gd name="connsiteY1" fmla="*/ 0 h 83770"/>
                <a:gd name="connsiteX2" fmla="*/ 978830 w 989928"/>
                <a:gd name="connsiteY2" fmla="*/ 79502 h 83770"/>
                <a:gd name="connsiteX3" fmla="*/ 4432 w 989928"/>
                <a:gd name="connsiteY3" fmla="*/ 73470 h 83770"/>
                <a:gd name="connsiteX0" fmla="*/ 4432 w 992416"/>
                <a:gd name="connsiteY0" fmla="*/ 73470 h 83770"/>
                <a:gd name="connsiteX1" fmla="*/ 498984 w 992416"/>
                <a:gd name="connsiteY1" fmla="*/ 0 h 83770"/>
                <a:gd name="connsiteX2" fmla="*/ 978830 w 992416"/>
                <a:gd name="connsiteY2" fmla="*/ 79502 h 83770"/>
                <a:gd name="connsiteX3" fmla="*/ 4432 w 992416"/>
                <a:gd name="connsiteY3" fmla="*/ 73470 h 83770"/>
                <a:gd name="connsiteX0" fmla="*/ 4432 w 986498"/>
                <a:gd name="connsiteY0" fmla="*/ 73470 h 79502"/>
                <a:gd name="connsiteX1" fmla="*/ 498984 w 986498"/>
                <a:gd name="connsiteY1" fmla="*/ 0 h 79502"/>
                <a:gd name="connsiteX2" fmla="*/ 978830 w 986498"/>
                <a:gd name="connsiteY2" fmla="*/ 79502 h 79502"/>
                <a:gd name="connsiteX3" fmla="*/ 4432 w 986498"/>
                <a:gd name="connsiteY3" fmla="*/ 73470 h 79502"/>
                <a:gd name="connsiteX0" fmla="*/ 4367 w 998168"/>
                <a:gd name="connsiteY0" fmla="*/ 76704 h 84711"/>
                <a:gd name="connsiteX1" fmla="*/ 504489 w 998168"/>
                <a:gd name="connsiteY1" fmla="*/ 0 h 84711"/>
                <a:gd name="connsiteX2" fmla="*/ 984335 w 998168"/>
                <a:gd name="connsiteY2" fmla="*/ 79502 h 84711"/>
                <a:gd name="connsiteX3" fmla="*/ 4367 w 998168"/>
                <a:gd name="connsiteY3" fmla="*/ 76704 h 84711"/>
                <a:gd name="connsiteX0" fmla="*/ 2890 w 996691"/>
                <a:gd name="connsiteY0" fmla="*/ 76704 h 84418"/>
                <a:gd name="connsiteX1" fmla="*/ 503012 w 996691"/>
                <a:gd name="connsiteY1" fmla="*/ 0 h 84418"/>
                <a:gd name="connsiteX2" fmla="*/ 982858 w 996691"/>
                <a:gd name="connsiteY2" fmla="*/ 79502 h 84418"/>
                <a:gd name="connsiteX3" fmla="*/ 2890 w 996691"/>
                <a:gd name="connsiteY3" fmla="*/ 76704 h 84418"/>
                <a:gd name="connsiteX0" fmla="*/ 2890 w 995227"/>
                <a:gd name="connsiteY0" fmla="*/ 76704 h 79775"/>
                <a:gd name="connsiteX1" fmla="*/ 503012 w 995227"/>
                <a:gd name="connsiteY1" fmla="*/ 0 h 79775"/>
                <a:gd name="connsiteX2" fmla="*/ 982858 w 995227"/>
                <a:gd name="connsiteY2" fmla="*/ 79502 h 79775"/>
                <a:gd name="connsiteX3" fmla="*/ 2890 w 995227"/>
                <a:gd name="connsiteY3" fmla="*/ 76704 h 79775"/>
                <a:gd name="connsiteX0" fmla="*/ 2890 w 993546"/>
                <a:gd name="connsiteY0" fmla="*/ 76704 h 79775"/>
                <a:gd name="connsiteX1" fmla="*/ 503012 w 993546"/>
                <a:gd name="connsiteY1" fmla="*/ 0 h 79775"/>
                <a:gd name="connsiteX2" fmla="*/ 982858 w 993546"/>
                <a:gd name="connsiteY2" fmla="*/ 79502 h 79775"/>
                <a:gd name="connsiteX3" fmla="*/ 2890 w 993546"/>
                <a:gd name="connsiteY3" fmla="*/ 76704 h 79775"/>
                <a:gd name="connsiteX0" fmla="*/ 9995 w 1003264"/>
                <a:gd name="connsiteY0" fmla="*/ 76704 h 87960"/>
                <a:gd name="connsiteX1" fmla="*/ 528684 w 1003264"/>
                <a:gd name="connsiteY1" fmla="*/ 0 h 87960"/>
                <a:gd name="connsiteX2" fmla="*/ 989963 w 1003264"/>
                <a:gd name="connsiteY2" fmla="*/ 79502 h 87960"/>
                <a:gd name="connsiteX3" fmla="*/ 9995 w 1003264"/>
                <a:gd name="connsiteY3" fmla="*/ 76704 h 87960"/>
                <a:gd name="connsiteX0" fmla="*/ 9995 w 1002732"/>
                <a:gd name="connsiteY0" fmla="*/ 76704 h 87960"/>
                <a:gd name="connsiteX1" fmla="*/ 528684 w 1002732"/>
                <a:gd name="connsiteY1" fmla="*/ 0 h 87960"/>
                <a:gd name="connsiteX2" fmla="*/ 989963 w 1002732"/>
                <a:gd name="connsiteY2" fmla="*/ 79502 h 87960"/>
                <a:gd name="connsiteX3" fmla="*/ 9995 w 1002732"/>
                <a:gd name="connsiteY3" fmla="*/ 76704 h 87960"/>
                <a:gd name="connsiteX0" fmla="*/ 9956 w 1002693"/>
                <a:gd name="connsiteY0" fmla="*/ 76704 h 87960"/>
                <a:gd name="connsiteX1" fmla="*/ 528645 w 1002693"/>
                <a:gd name="connsiteY1" fmla="*/ 0 h 87960"/>
                <a:gd name="connsiteX2" fmla="*/ 989924 w 1002693"/>
                <a:gd name="connsiteY2" fmla="*/ 79502 h 87960"/>
                <a:gd name="connsiteX3" fmla="*/ 9956 w 1002693"/>
                <a:gd name="connsiteY3" fmla="*/ 76704 h 87960"/>
                <a:gd name="connsiteX0" fmla="*/ 2856 w 995593"/>
                <a:gd name="connsiteY0" fmla="*/ 76704 h 85247"/>
                <a:gd name="connsiteX1" fmla="*/ 521545 w 995593"/>
                <a:gd name="connsiteY1" fmla="*/ 0 h 85247"/>
                <a:gd name="connsiteX2" fmla="*/ 982824 w 995593"/>
                <a:gd name="connsiteY2" fmla="*/ 79502 h 85247"/>
                <a:gd name="connsiteX3" fmla="*/ 2856 w 995593"/>
                <a:gd name="connsiteY3" fmla="*/ 76704 h 85247"/>
                <a:gd name="connsiteX0" fmla="*/ 2856 w 988704"/>
                <a:gd name="connsiteY0" fmla="*/ 76704 h 80218"/>
                <a:gd name="connsiteX1" fmla="*/ 521545 w 988704"/>
                <a:gd name="connsiteY1" fmla="*/ 0 h 80218"/>
                <a:gd name="connsiteX2" fmla="*/ 982824 w 988704"/>
                <a:gd name="connsiteY2" fmla="*/ 79502 h 80218"/>
                <a:gd name="connsiteX3" fmla="*/ 2856 w 988704"/>
                <a:gd name="connsiteY3" fmla="*/ 76704 h 80218"/>
              </a:gdLst>
              <a:ahLst/>
              <a:cxnLst>
                <a:cxn ang="0">
                  <a:pos x="connsiteX0" y="connsiteY0"/>
                </a:cxn>
                <a:cxn ang="0">
                  <a:pos x="connsiteX1" y="connsiteY1"/>
                </a:cxn>
                <a:cxn ang="0">
                  <a:pos x="connsiteX2" y="connsiteY2"/>
                </a:cxn>
                <a:cxn ang="0">
                  <a:pos x="connsiteX3" y="connsiteY3"/>
                </a:cxn>
              </a:cxnLst>
              <a:rect l="l" t="t" r="r" b="b"/>
              <a:pathLst>
                <a:path w="988704" h="80218">
                  <a:moveTo>
                    <a:pt x="2856" y="76704"/>
                  </a:moveTo>
                  <a:cubicBezTo>
                    <a:pt x="-35033" y="73154"/>
                    <a:pt x="313037" y="12197"/>
                    <a:pt x="521545" y="0"/>
                  </a:cubicBezTo>
                  <a:cubicBezTo>
                    <a:pt x="694776" y="13670"/>
                    <a:pt x="1037707" y="78036"/>
                    <a:pt x="982824" y="79502"/>
                  </a:cubicBezTo>
                  <a:cubicBezTo>
                    <a:pt x="927941" y="80968"/>
                    <a:pt x="40745" y="80254"/>
                    <a:pt x="2856" y="76704"/>
                  </a:cubicBezTo>
                  <a:close/>
                </a:path>
              </a:pathLst>
            </a:custGeom>
            <a:solidFill>
              <a:srgbClr val="0070C0"/>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Rectangle 152"/>
            <p:cNvSpPr/>
            <p:nvPr>
              <p:custDataLst>
                <p:tags r:id="rId7"/>
              </p:custDataLst>
            </p:nvPr>
          </p:nvSpPr>
          <p:spPr>
            <a:xfrm>
              <a:off x="3384495" y="4682277"/>
              <a:ext cx="552708" cy="19339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custDataLst>
                <p:tags r:id="rId8"/>
              </p:custDataLst>
            </p:nvPr>
          </p:nvSpPr>
          <p:spPr>
            <a:xfrm>
              <a:off x="3932042" y="4166883"/>
              <a:ext cx="1274560" cy="1786735"/>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Freeform 151"/>
            <p:cNvSpPr/>
            <p:nvPr>
              <p:custDataLst>
                <p:tags r:id="rId9"/>
              </p:custDataLst>
            </p:nvPr>
          </p:nvSpPr>
          <p:spPr>
            <a:xfrm>
              <a:off x="3929167" y="4051947"/>
              <a:ext cx="1287750" cy="122269"/>
            </a:xfrm>
            <a:custGeom>
              <a:avLst/>
              <a:gdLst>
                <a:gd name="connsiteX0" fmla="*/ 11242 w 994148"/>
                <a:gd name="connsiteY0" fmla="*/ 79293 h 86832"/>
                <a:gd name="connsiteX1" fmla="*/ 486942 w 994148"/>
                <a:gd name="connsiteY1" fmla="*/ 9 h 86832"/>
                <a:gd name="connsiteX2" fmla="*/ 983783 w 994148"/>
                <a:gd name="connsiteY2" fmla="*/ 74007 h 86832"/>
                <a:gd name="connsiteX3" fmla="*/ 11242 w 994148"/>
                <a:gd name="connsiteY3" fmla="*/ 79293 h 86832"/>
                <a:gd name="connsiteX0" fmla="*/ 10661 w 993738"/>
                <a:gd name="connsiteY0" fmla="*/ 70248 h 76435"/>
                <a:gd name="connsiteX1" fmla="*/ 495886 w 993738"/>
                <a:gd name="connsiteY1" fmla="*/ 11 h 76435"/>
                <a:gd name="connsiteX2" fmla="*/ 983202 w 993738"/>
                <a:gd name="connsiteY2" fmla="*/ 64962 h 76435"/>
                <a:gd name="connsiteX3" fmla="*/ 10661 w 993738"/>
                <a:gd name="connsiteY3" fmla="*/ 70248 h 76435"/>
                <a:gd name="connsiteX0" fmla="*/ 11695 w 993820"/>
                <a:gd name="connsiteY0" fmla="*/ 70248 h 76435"/>
                <a:gd name="connsiteX1" fmla="*/ 480252 w 993820"/>
                <a:gd name="connsiteY1" fmla="*/ 11 h 76435"/>
                <a:gd name="connsiteX2" fmla="*/ 984236 w 993820"/>
                <a:gd name="connsiteY2" fmla="*/ 64962 h 76435"/>
                <a:gd name="connsiteX3" fmla="*/ 11695 w 993820"/>
                <a:gd name="connsiteY3" fmla="*/ 70248 h 76435"/>
                <a:gd name="connsiteX0" fmla="*/ 11555 w 999446"/>
                <a:gd name="connsiteY0" fmla="*/ 58453 h 70041"/>
                <a:gd name="connsiteX1" fmla="*/ 485682 w 999446"/>
                <a:gd name="connsiteY1" fmla="*/ 11 h 70041"/>
                <a:gd name="connsiteX2" fmla="*/ 989666 w 999446"/>
                <a:gd name="connsiteY2" fmla="*/ 64962 h 70041"/>
                <a:gd name="connsiteX3" fmla="*/ 11555 w 999446"/>
                <a:gd name="connsiteY3" fmla="*/ 58453 h 70041"/>
                <a:gd name="connsiteX0" fmla="*/ 11843 w 1007013"/>
                <a:gd name="connsiteY0" fmla="*/ 58453 h 68177"/>
                <a:gd name="connsiteX1" fmla="*/ 485970 w 1007013"/>
                <a:gd name="connsiteY1" fmla="*/ 11 h 68177"/>
                <a:gd name="connsiteX2" fmla="*/ 997381 w 1007013"/>
                <a:gd name="connsiteY2" fmla="*/ 62341 h 68177"/>
                <a:gd name="connsiteX3" fmla="*/ 11843 w 1007013"/>
                <a:gd name="connsiteY3" fmla="*/ 58453 h 68177"/>
                <a:gd name="connsiteX0" fmla="*/ 11843 w 1008206"/>
                <a:gd name="connsiteY0" fmla="*/ 58452 h 62340"/>
                <a:gd name="connsiteX1" fmla="*/ 485970 w 1008206"/>
                <a:gd name="connsiteY1" fmla="*/ 10 h 62340"/>
                <a:gd name="connsiteX2" fmla="*/ 997381 w 1008206"/>
                <a:gd name="connsiteY2" fmla="*/ 62340 h 62340"/>
                <a:gd name="connsiteX3" fmla="*/ 11843 w 1008206"/>
                <a:gd name="connsiteY3" fmla="*/ 58452 h 62340"/>
                <a:gd name="connsiteX0" fmla="*/ 11843 w 1086087"/>
                <a:gd name="connsiteY0" fmla="*/ 58452 h 62340"/>
                <a:gd name="connsiteX1" fmla="*/ 485970 w 1086087"/>
                <a:gd name="connsiteY1" fmla="*/ 10 h 62340"/>
                <a:gd name="connsiteX2" fmla="*/ 997381 w 1086087"/>
                <a:gd name="connsiteY2" fmla="*/ 62340 h 62340"/>
                <a:gd name="connsiteX3" fmla="*/ 11843 w 1086087"/>
                <a:gd name="connsiteY3" fmla="*/ 58452 h 62340"/>
                <a:gd name="connsiteX0" fmla="*/ 90981 w 1165225"/>
                <a:gd name="connsiteY0" fmla="*/ 58452 h 62340"/>
                <a:gd name="connsiteX1" fmla="*/ 565108 w 1165225"/>
                <a:gd name="connsiteY1" fmla="*/ 10 h 62340"/>
                <a:gd name="connsiteX2" fmla="*/ 1076519 w 1165225"/>
                <a:gd name="connsiteY2" fmla="*/ 62340 h 62340"/>
                <a:gd name="connsiteX3" fmla="*/ 90981 w 1165225"/>
                <a:gd name="connsiteY3" fmla="*/ 58452 h 62340"/>
                <a:gd name="connsiteX0" fmla="*/ 69 w 1074313"/>
                <a:gd name="connsiteY0" fmla="*/ 58452 h 62340"/>
                <a:gd name="connsiteX1" fmla="*/ 474196 w 1074313"/>
                <a:gd name="connsiteY1" fmla="*/ 10 h 62340"/>
                <a:gd name="connsiteX2" fmla="*/ 985607 w 1074313"/>
                <a:gd name="connsiteY2" fmla="*/ 62340 h 62340"/>
                <a:gd name="connsiteX3" fmla="*/ 69 w 1074313"/>
                <a:gd name="connsiteY3" fmla="*/ 58452 h 62340"/>
                <a:gd name="connsiteX0" fmla="*/ 69 w 985668"/>
                <a:gd name="connsiteY0" fmla="*/ 58452 h 62609"/>
                <a:gd name="connsiteX1" fmla="*/ 474196 w 985668"/>
                <a:gd name="connsiteY1" fmla="*/ 10 h 62609"/>
                <a:gd name="connsiteX2" fmla="*/ 985607 w 985668"/>
                <a:gd name="connsiteY2" fmla="*/ 62340 h 62609"/>
                <a:gd name="connsiteX3" fmla="*/ 69 w 985668"/>
                <a:gd name="connsiteY3" fmla="*/ 58452 h 62609"/>
                <a:gd name="connsiteX0" fmla="*/ 12133 w 1005158"/>
                <a:gd name="connsiteY0" fmla="*/ 58452 h 63581"/>
                <a:gd name="connsiteX1" fmla="*/ 486260 w 1005158"/>
                <a:gd name="connsiteY1" fmla="*/ 10 h 63581"/>
                <a:gd name="connsiteX2" fmla="*/ 1005098 w 1005158"/>
                <a:gd name="connsiteY2" fmla="*/ 59719 h 63581"/>
                <a:gd name="connsiteX3" fmla="*/ 12133 w 1005158"/>
                <a:gd name="connsiteY3" fmla="*/ 58452 h 63581"/>
                <a:gd name="connsiteX0" fmla="*/ 10973 w 1014463"/>
                <a:gd name="connsiteY0" fmla="*/ 63694 h 72390"/>
                <a:gd name="connsiteX1" fmla="*/ 503667 w 1014463"/>
                <a:gd name="connsiteY1" fmla="*/ 10 h 72390"/>
                <a:gd name="connsiteX2" fmla="*/ 1003938 w 1014463"/>
                <a:gd name="connsiteY2" fmla="*/ 64961 h 72390"/>
                <a:gd name="connsiteX3" fmla="*/ 10973 w 1014463"/>
                <a:gd name="connsiteY3" fmla="*/ 63694 h 72390"/>
                <a:gd name="connsiteX0" fmla="*/ 10973 w 1014463"/>
                <a:gd name="connsiteY0" fmla="*/ 63684 h 72380"/>
                <a:gd name="connsiteX1" fmla="*/ 503667 w 1014463"/>
                <a:gd name="connsiteY1" fmla="*/ 0 h 72380"/>
                <a:gd name="connsiteX2" fmla="*/ 1003938 w 1014463"/>
                <a:gd name="connsiteY2" fmla="*/ 64951 h 72380"/>
                <a:gd name="connsiteX3" fmla="*/ 10973 w 1014463"/>
                <a:gd name="connsiteY3" fmla="*/ 63684 h 72380"/>
                <a:gd name="connsiteX0" fmla="*/ 11667 w 1015157"/>
                <a:gd name="connsiteY0" fmla="*/ 63684 h 72380"/>
                <a:gd name="connsiteX1" fmla="*/ 504361 w 1015157"/>
                <a:gd name="connsiteY1" fmla="*/ 0 h 72380"/>
                <a:gd name="connsiteX2" fmla="*/ 1004632 w 1015157"/>
                <a:gd name="connsiteY2" fmla="*/ 64951 h 72380"/>
                <a:gd name="connsiteX3" fmla="*/ 11667 w 1015157"/>
                <a:gd name="connsiteY3" fmla="*/ 63684 h 72380"/>
                <a:gd name="connsiteX0" fmla="*/ 11854 w 1015344"/>
                <a:gd name="connsiteY0" fmla="*/ 63684 h 72380"/>
                <a:gd name="connsiteX1" fmla="*/ 504548 w 1015344"/>
                <a:gd name="connsiteY1" fmla="*/ 0 h 72380"/>
                <a:gd name="connsiteX2" fmla="*/ 1004819 w 1015344"/>
                <a:gd name="connsiteY2" fmla="*/ 64951 h 72380"/>
                <a:gd name="connsiteX3" fmla="*/ 11854 w 1015344"/>
                <a:gd name="connsiteY3" fmla="*/ 63684 h 72380"/>
                <a:gd name="connsiteX0" fmla="*/ 11854 w 1017644"/>
                <a:gd name="connsiteY0" fmla="*/ 63684 h 72380"/>
                <a:gd name="connsiteX1" fmla="*/ 504548 w 1017644"/>
                <a:gd name="connsiteY1" fmla="*/ 0 h 72380"/>
                <a:gd name="connsiteX2" fmla="*/ 1004819 w 1017644"/>
                <a:gd name="connsiteY2" fmla="*/ 64951 h 72380"/>
                <a:gd name="connsiteX3" fmla="*/ 11854 w 1017644"/>
                <a:gd name="connsiteY3" fmla="*/ 63684 h 72380"/>
                <a:gd name="connsiteX0" fmla="*/ 11854 w 1018602"/>
                <a:gd name="connsiteY0" fmla="*/ 63684 h 70006"/>
                <a:gd name="connsiteX1" fmla="*/ 504548 w 1018602"/>
                <a:gd name="connsiteY1" fmla="*/ 0 h 70006"/>
                <a:gd name="connsiteX2" fmla="*/ 1004819 w 1018602"/>
                <a:gd name="connsiteY2" fmla="*/ 64951 h 70006"/>
                <a:gd name="connsiteX3" fmla="*/ 11854 w 1018602"/>
                <a:gd name="connsiteY3" fmla="*/ 63684 h 70006"/>
                <a:gd name="connsiteX0" fmla="*/ 11854 w 1005192"/>
                <a:gd name="connsiteY0" fmla="*/ 63684 h 69225"/>
                <a:gd name="connsiteX1" fmla="*/ 504548 w 1005192"/>
                <a:gd name="connsiteY1" fmla="*/ 0 h 69225"/>
                <a:gd name="connsiteX2" fmla="*/ 1004819 w 1005192"/>
                <a:gd name="connsiteY2" fmla="*/ 64951 h 69225"/>
                <a:gd name="connsiteX3" fmla="*/ 11854 w 1005192"/>
                <a:gd name="connsiteY3" fmla="*/ 63684 h 69225"/>
                <a:gd name="connsiteX0" fmla="*/ 12480 w 1017597"/>
                <a:gd name="connsiteY0" fmla="*/ 63684 h 72380"/>
                <a:gd name="connsiteX1" fmla="*/ 495890 w 1017597"/>
                <a:gd name="connsiteY1" fmla="*/ 0 h 72380"/>
                <a:gd name="connsiteX2" fmla="*/ 1005445 w 1017597"/>
                <a:gd name="connsiteY2" fmla="*/ 64951 h 72380"/>
                <a:gd name="connsiteX3" fmla="*/ 12480 w 1017597"/>
                <a:gd name="connsiteY3" fmla="*/ 63684 h 72380"/>
                <a:gd name="connsiteX0" fmla="*/ 10051 w 1015168"/>
                <a:gd name="connsiteY0" fmla="*/ 63684 h 72380"/>
                <a:gd name="connsiteX1" fmla="*/ 493461 w 1015168"/>
                <a:gd name="connsiteY1" fmla="*/ 0 h 72380"/>
                <a:gd name="connsiteX2" fmla="*/ 1003016 w 1015168"/>
                <a:gd name="connsiteY2" fmla="*/ 64951 h 72380"/>
                <a:gd name="connsiteX3" fmla="*/ 10051 w 1015168"/>
                <a:gd name="connsiteY3" fmla="*/ 63684 h 72380"/>
                <a:gd name="connsiteX0" fmla="*/ 10051 w 1008947"/>
                <a:gd name="connsiteY0" fmla="*/ 63684 h 64951"/>
                <a:gd name="connsiteX1" fmla="*/ 493461 w 1008947"/>
                <a:gd name="connsiteY1" fmla="*/ 0 h 64951"/>
                <a:gd name="connsiteX2" fmla="*/ 1003016 w 1008947"/>
                <a:gd name="connsiteY2" fmla="*/ 64951 h 64951"/>
                <a:gd name="connsiteX3" fmla="*/ 10051 w 1008947"/>
                <a:gd name="connsiteY3" fmla="*/ 63684 h 64951"/>
                <a:gd name="connsiteX0" fmla="*/ 10051 w 1023905"/>
                <a:gd name="connsiteY0" fmla="*/ 66455 h 67722"/>
                <a:gd name="connsiteX1" fmla="*/ 493461 w 1023905"/>
                <a:gd name="connsiteY1" fmla="*/ 2771 h 67722"/>
                <a:gd name="connsiteX2" fmla="*/ 670973 w 1023905"/>
                <a:gd name="connsiteY2" fmla="*/ 17061 h 67722"/>
                <a:gd name="connsiteX3" fmla="*/ 1003016 w 1023905"/>
                <a:gd name="connsiteY3" fmla="*/ 67722 h 67722"/>
                <a:gd name="connsiteX4" fmla="*/ 10051 w 1023905"/>
                <a:gd name="connsiteY4" fmla="*/ 66455 h 67722"/>
                <a:gd name="connsiteX0" fmla="*/ 10051 w 1025311"/>
                <a:gd name="connsiteY0" fmla="*/ 66289 h 67556"/>
                <a:gd name="connsiteX1" fmla="*/ 493461 w 1025311"/>
                <a:gd name="connsiteY1" fmla="*/ 2605 h 67556"/>
                <a:gd name="connsiteX2" fmla="*/ 698825 w 1025311"/>
                <a:gd name="connsiteY2" fmla="*/ 18160 h 67556"/>
                <a:gd name="connsiteX3" fmla="*/ 1003016 w 1025311"/>
                <a:gd name="connsiteY3" fmla="*/ 67556 h 67556"/>
                <a:gd name="connsiteX4" fmla="*/ 10051 w 1025311"/>
                <a:gd name="connsiteY4" fmla="*/ 66289 h 67556"/>
                <a:gd name="connsiteX0" fmla="*/ 10051 w 1025311"/>
                <a:gd name="connsiteY0" fmla="*/ 66151 h 67418"/>
                <a:gd name="connsiteX1" fmla="*/ 493461 w 1025311"/>
                <a:gd name="connsiteY1" fmla="*/ 2467 h 67418"/>
                <a:gd name="connsiteX2" fmla="*/ 698825 w 1025311"/>
                <a:gd name="connsiteY2" fmla="*/ 18022 h 67418"/>
                <a:gd name="connsiteX3" fmla="*/ 1003016 w 1025311"/>
                <a:gd name="connsiteY3" fmla="*/ 67418 h 67418"/>
                <a:gd name="connsiteX4" fmla="*/ 10051 w 1025311"/>
                <a:gd name="connsiteY4" fmla="*/ 66151 h 67418"/>
                <a:gd name="connsiteX0" fmla="*/ 10051 w 1025311"/>
                <a:gd name="connsiteY0" fmla="*/ 63684 h 64951"/>
                <a:gd name="connsiteX1" fmla="*/ 493461 w 1025311"/>
                <a:gd name="connsiteY1" fmla="*/ 0 h 64951"/>
                <a:gd name="connsiteX2" fmla="*/ 698825 w 1025311"/>
                <a:gd name="connsiteY2" fmla="*/ 15555 h 64951"/>
                <a:gd name="connsiteX3" fmla="*/ 1003016 w 1025311"/>
                <a:gd name="connsiteY3" fmla="*/ 64951 h 64951"/>
                <a:gd name="connsiteX4" fmla="*/ 10051 w 1025311"/>
                <a:gd name="connsiteY4" fmla="*/ 63684 h 64951"/>
                <a:gd name="connsiteX0" fmla="*/ 10051 w 1025822"/>
                <a:gd name="connsiteY0" fmla="*/ 63684 h 64951"/>
                <a:gd name="connsiteX1" fmla="*/ 493461 w 1025822"/>
                <a:gd name="connsiteY1" fmla="*/ 0 h 64951"/>
                <a:gd name="connsiteX2" fmla="*/ 708108 w 1025822"/>
                <a:gd name="connsiteY2" fmla="*/ 15555 h 64951"/>
                <a:gd name="connsiteX3" fmla="*/ 1003016 w 1025822"/>
                <a:gd name="connsiteY3" fmla="*/ 64951 h 64951"/>
                <a:gd name="connsiteX4" fmla="*/ 10051 w 1025822"/>
                <a:gd name="connsiteY4" fmla="*/ 63684 h 64951"/>
                <a:gd name="connsiteX0" fmla="*/ 10051 w 1024599"/>
                <a:gd name="connsiteY0" fmla="*/ 63684 h 64951"/>
                <a:gd name="connsiteX1" fmla="*/ 493461 w 1024599"/>
                <a:gd name="connsiteY1" fmla="*/ 0 h 64951"/>
                <a:gd name="connsiteX2" fmla="*/ 708108 w 1024599"/>
                <a:gd name="connsiteY2" fmla="*/ 15555 h 64951"/>
                <a:gd name="connsiteX3" fmla="*/ 1003016 w 1024599"/>
                <a:gd name="connsiteY3" fmla="*/ 64951 h 64951"/>
                <a:gd name="connsiteX4" fmla="*/ 10051 w 1024599"/>
                <a:gd name="connsiteY4" fmla="*/ 63684 h 64951"/>
                <a:gd name="connsiteX0" fmla="*/ 10051 w 1003016"/>
                <a:gd name="connsiteY0" fmla="*/ 63684 h 64951"/>
                <a:gd name="connsiteX1" fmla="*/ 493461 w 1003016"/>
                <a:gd name="connsiteY1" fmla="*/ 0 h 64951"/>
                <a:gd name="connsiteX2" fmla="*/ 708108 w 1003016"/>
                <a:gd name="connsiteY2" fmla="*/ 15555 h 64951"/>
                <a:gd name="connsiteX3" fmla="*/ 1003016 w 1003016"/>
                <a:gd name="connsiteY3" fmla="*/ 64951 h 64951"/>
                <a:gd name="connsiteX4" fmla="*/ 10051 w 1003016"/>
                <a:gd name="connsiteY4" fmla="*/ 63684 h 64951"/>
                <a:gd name="connsiteX0" fmla="*/ 34020 w 1026985"/>
                <a:gd name="connsiteY0" fmla="*/ 63684 h 64951"/>
                <a:gd name="connsiteX1" fmla="*/ 256749 w 1026985"/>
                <a:gd name="connsiteY1" fmla="*/ 21879 h 64951"/>
                <a:gd name="connsiteX2" fmla="*/ 517430 w 1026985"/>
                <a:gd name="connsiteY2" fmla="*/ 0 h 64951"/>
                <a:gd name="connsiteX3" fmla="*/ 732077 w 1026985"/>
                <a:gd name="connsiteY3" fmla="*/ 15555 h 64951"/>
                <a:gd name="connsiteX4" fmla="*/ 1026985 w 1026985"/>
                <a:gd name="connsiteY4" fmla="*/ 64951 h 64951"/>
                <a:gd name="connsiteX5" fmla="*/ 34020 w 1026985"/>
                <a:gd name="connsiteY5" fmla="*/ 63684 h 64951"/>
                <a:gd name="connsiteX0" fmla="*/ 33517 w 1032052"/>
                <a:gd name="connsiteY0" fmla="*/ 59889 h 64951"/>
                <a:gd name="connsiteX1" fmla="*/ 261816 w 1032052"/>
                <a:gd name="connsiteY1" fmla="*/ 21879 h 64951"/>
                <a:gd name="connsiteX2" fmla="*/ 522497 w 1032052"/>
                <a:gd name="connsiteY2" fmla="*/ 0 h 64951"/>
                <a:gd name="connsiteX3" fmla="*/ 737144 w 1032052"/>
                <a:gd name="connsiteY3" fmla="*/ 15555 h 64951"/>
                <a:gd name="connsiteX4" fmla="*/ 1032052 w 1032052"/>
                <a:gd name="connsiteY4" fmla="*/ 64951 h 64951"/>
                <a:gd name="connsiteX5" fmla="*/ 33517 w 1032052"/>
                <a:gd name="connsiteY5" fmla="*/ 59889 h 64951"/>
                <a:gd name="connsiteX0" fmla="*/ 33517 w 1032052"/>
                <a:gd name="connsiteY0" fmla="*/ 66214 h 66214"/>
                <a:gd name="connsiteX1" fmla="*/ 261816 w 1032052"/>
                <a:gd name="connsiteY1" fmla="*/ 21879 h 66214"/>
                <a:gd name="connsiteX2" fmla="*/ 522497 w 1032052"/>
                <a:gd name="connsiteY2" fmla="*/ 0 h 66214"/>
                <a:gd name="connsiteX3" fmla="*/ 737144 w 1032052"/>
                <a:gd name="connsiteY3" fmla="*/ 15555 h 66214"/>
                <a:gd name="connsiteX4" fmla="*/ 1032052 w 1032052"/>
                <a:gd name="connsiteY4" fmla="*/ 64951 h 66214"/>
                <a:gd name="connsiteX5" fmla="*/ 33517 w 1032052"/>
                <a:gd name="connsiteY5" fmla="*/ 66214 h 66214"/>
                <a:gd name="connsiteX0" fmla="*/ 0 w 998535"/>
                <a:gd name="connsiteY0" fmla="*/ 66214 h 66214"/>
                <a:gd name="connsiteX1" fmla="*/ 228299 w 998535"/>
                <a:gd name="connsiteY1" fmla="*/ 21879 h 66214"/>
                <a:gd name="connsiteX2" fmla="*/ 488980 w 998535"/>
                <a:gd name="connsiteY2" fmla="*/ 0 h 66214"/>
                <a:gd name="connsiteX3" fmla="*/ 703627 w 998535"/>
                <a:gd name="connsiteY3" fmla="*/ 15555 h 66214"/>
                <a:gd name="connsiteX4" fmla="*/ 998535 w 998535"/>
                <a:gd name="connsiteY4" fmla="*/ 64951 h 66214"/>
                <a:gd name="connsiteX5" fmla="*/ 0 w 998535"/>
                <a:gd name="connsiteY5" fmla="*/ 66214 h 66214"/>
                <a:gd name="connsiteX0" fmla="*/ 0 w 998535"/>
                <a:gd name="connsiteY0" fmla="*/ 62419 h 64951"/>
                <a:gd name="connsiteX1" fmla="*/ 228299 w 998535"/>
                <a:gd name="connsiteY1" fmla="*/ 21879 h 64951"/>
                <a:gd name="connsiteX2" fmla="*/ 488980 w 998535"/>
                <a:gd name="connsiteY2" fmla="*/ 0 h 64951"/>
                <a:gd name="connsiteX3" fmla="*/ 703627 w 998535"/>
                <a:gd name="connsiteY3" fmla="*/ 15555 h 64951"/>
                <a:gd name="connsiteX4" fmla="*/ 998535 w 998535"/>
                <a:gd name="connsiteY4" fmla="*/ 64951 h 64951"/>
                <a:gd name="connsiteX5" fmla="*/ 0 w 998535"/>
                <a:gd name="connsiteY5" fmla="*/ 62419 h 64951"/>
                <a:gd name="connsiteX0" fmla="*/ 0 w 998535"/>
                <a:gd name="connsiteY0" fmla="*/ 62419 h 64951"/>
                <a:gd name="connsiteX1" fmla="*/ 228299 w 998535"/>
                <a:gd name="connsiteY1" fmla="*/ 21879 h 64951"/>
                <a:gd name="connsiteX2" fmla="*/ 488980 w 998535"/>
                <a:gd name="connsiteY2" fmla="*/ 0 h 64951"/>
                <a:gd name="connsiteX3" fmla="*/ 703627 w 998535"/>
                <a:gd name="connsiteY3" fmla="*/ 15555 h 64951"/>
                <a:gd name="connsiteX4" fmla="*/ 998535 w 998535"/>
                <a:gd name="connsiteY4" fmla="*/ 64951 h 64951"/>
                <a:gd name="connsiteX5" fmla="*/ 0 w 998535"/>
                <a:gd name="connsiteY5" fmla="*/ 62419 h 64951"/>
                <a:gd name="connsiteX0" fmla="*/ 0 w 998535"/>
                <a:gd name="connsiteY0" fmla="*/ 62419 h 64951"/>
                <a:gd name="connsiteX1" fmla="*/ 228299 w 998535"/>
                <a:gd name="connsiteY1" fmla="*/ 21879 h 64951"/>
                <a:gd name="connsiteX2" fmla="*/ 488980 w 998535"/>
                <a:gd name="connsiteY2" fmla="*/ 0 h 64951"/>
                <a:gd name="connsiteX3" fmla="*/ 703627 w 998535"/>
                <a:gd name="connsiteY3" fmla="*/ 15555 h 64951"/>
                <a:gd name="connsiteX4" fmla="*/ 998535 w 998535"/>
                <a:gd name="connsiteY4" fmla="*/ 64951 h 64951"/>
                <a:gd name="connsiteX5" fmla="*/ 0 w 998535"/>
                <a:gd name="connsiteY5" fmla="*/ 62419 h 64951"/>
                <a:gd name="connsiteX0" fmla="*/ 0 w 1004105"/>
                <a:gd name="connsiteY0" fmla="*/ 63685 h 64951"/>
                <a:gd name="connsiteX1" fmla="*/ 233869 w 1004105"/>
                <a:gd name="connsiteY1" fmla="*/ 21879 h 64951"/>
                <a:gd name="connsiteX2" fmla="*/ 494550 w 1004105"/>
                <a:gd name="connsiteY2" fmla="*/ 0 h 64951"/>
                <a:gd name="connsiteX3" fmla="*/ 709197 w 1004105"/>
                <a:gd name="connsiteY3" fmla="*/ 15555 h 64951"/>
                <a:gd name="connsiteX4" fmla="*/ 1004105 w 1004105"/>
                <a:gd name="connsiteY4" fmla="*/ 64951 h 64951"/>
                <a:gd name="connsiteX5" fmla="*/ 0 w 1004105"/>
                <a:gd name="connsiteY5" fmla="*/ 63685 h 64951"/>
                <a:gd name="connsiteX0" fmla="*/ 0 w 1004105"/>
                <a:gd name="connsiteY0" fmla="*/ 63685 h 64951"/>
                <a:gd name="connsiteX1" fmla="*/ 233869 w 1004105"/>
                <a:gd name="connsiteY1" fmla="*/ 21879 h 64951"/>
                <a:gd name="connsiteX2" fmla="*/ 494550 w 1004105"/>
                <a:gd name="connsiteY2" fmla="*/ 0 h 64951"/>
                <a:gd name="connsiteX3" fmla="*/ 709197 w 1004105"/>
                <a:gd name="connsiteY3" fmla="*/ 15555 h 64951"/>
                <a:gd name="connsiteX4" fmla="*/ 1004105 w 1004105"/>
                <a:gd name="connsiteY4" fmla="*/ 64951 h 64951"/>
                <a:gd name="connsiteX5" fmla="*/ 0 w 1004105"/>
                <a:gd name="connsiteY5" fmla="*/ 63685 h 6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105" h="64951">
                  <a:moveTo>
                    <a:pt x="0" y="63685"/>
                  </a:moveTo>
                  <a:cubicBezTo>
                    <a:pt x="20166" y="48916"/>
                    <a:pt x="153301" y="32493"/>
                    <a:pt x="233869" y="21879"/>
                  </a:cubicBezTo>
                  <a:cubicBezTo>
                    <a:pt x="314437" y="11265"/>
                    <a:pt x="415329" y="1054"/>
                    <a:pt x="494550" y="0"/>
                  </a:cubicBezTo>
                  <a:cubicBezTo>
                    <a:pt x="604704" y="4418"/>
                    <a:pt x="618701" y="5995"/>
                    <a:pt x="709197" y="15555"/>
                  </a:cubicBezTo>
                  <a:cubicBezTo>
                    <a:pt x="769986" y="22585"/>
                    <a:pt x="963863" y="54189"/>
                    <a:pt x="1004105" y="64951"/>
                  </a:cubicBezTo>
                  <a:lnTo>
                    <a:pt x="0" y="63685"/>
                  </a:lnTo>
                  <a:close/>
                </a:path>
              </a:pathLst>
            </a:custGeom>
            <a:solidFill>
              <a:schemeClr val="tx2">
                <a:lumMod val="40000"/>
                <a:lumOff val="60000"/>
              </a:scheme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311507" y="4674655"/>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11507" y="4880560"/>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custDataLst>
                <p:tags r:id="rId10"/>
              </p:custDataLst>
            </p:nvPr>
          </p:nvSpPr>
          <p:spPr>
            <a:xfrm>
              <a:off x="2473305" y="4617091"/>
              <a:ext cx="826618" cy="338554"/>
            </a:xfrm>
            <a:prstGeom prst="rect">
              <a:avLst/>
            </a:prstGeom>
            <a:noFill/>
          </p:spPr>
          <p:txBody>
            <a:bodyPr wrap="square" rtlCol="0">
              <a:spAutoFit/>
            </a:bodyPr>
            <a:lstStyle/>
            <a:p>
              <a:pPr algn="ctr"/>
              <a:r>
                <a:rPr lang="en-US" sz="1600" dirty="0" smtClean="0">
                  <a:solidFill>
                    <a:srgbClr val="404040"/>
                  </a:solidFill>
                </a:rPr>
                <a:t>RGA</a:t>
              </a:r>
              <a:endParaRPr lang="en-US" sz="1600" dirty="0">
                <a:solidFill>
                  <a:srgbClr val="404040"/>
                </a:solidFill>
              </a:endParaRPr>
            </a:p>
          </p:txBody>
        </p:sp>
        <p:cxnSp>
          <p:nvCxnSpPr>
            <p:cNvPr id="10" name="Straight Connector 9"/>
            <p:cNvCxnSpPr/>
            <p:nvPr/>
          </p:nvCxnSpPr>
          <p:spPr>
            <a:xfrm>
              <a:off x="3932042" y="4880561"/>
              <a:ext cx="0" cy="107305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206603" y="4159893"/>
              <a:ext cx="9902" cy="1793726"/>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932042" y="4159891"/>
              <a:ext cx="0" cy="514765"/>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48137" y="4380227"/>
              <a:ext cx="0" cy="77852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43411" y="5160018"/>
              <a:ext cx="868096"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311505" y="4875674"/>
              <a:ext cx="2" cy="28971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311505" y="4388492"/>
              <a:ext cx="0" cy="29378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55225" y="4387228"/>
              <a:ext cx="856282"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87705" y="4674656"/>
              <a:ext cx="0" cy="205907"/>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4" name="Freeform 23"/>
            <p:cNvSpPr/>
            <p:nvPr>
              <p:custDataLst>
                <p:tags r:id="rId11"/>
              </p:custDataLst>
            </p:nvPr>
          </p:nvSpPr>
          <p:spPr>
            <a:xfrm>
              <a:off x="3926601" y="5940642"/>
              <a:ext cx="1284463" cy="118899"/>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066"/>
                <a:gd name="connsiteX1" fmla="*/ 624576 w 1272086"/>
                <a:gd name="connsiteY1" fmla="*/ 488989 h 489066"/>
                <a:gd name="connsiteX2" fmla="*/ 1272086 w 1272086"/>
                <a:gd name="connsiteY2" fmla="*/ 31327 h 489066"/>
              </a:gdLst>
              <a:ahLst/>
              <a:cxnLst>
                <a:cxn ang="0">
                  <a:pos x="connsiteX0" y="connsiteY0"/>
                </a:cxn>
                <a:cxn ang="0">
                  <a:pos x="connsiteX1" y="connsiteY1"/>
                </a:cxn>
                <a:cxn ang="0">
                  <a:pos x="connsiteX2" y="connsiteY2"/>
                </a:cxn>
              </a:cxnLst>
              <a:rect l="l" t="t" r="r" b="b"/>
              <a:pathLst>
                <a:path w="1272086" h="489066">
                  <a:moveTo>
                    <a:pt x="0" y="0"/>
                  </a:moveTo>
                  <a:cubicBezTo>
                    <a:pt x="207034" y="222849"/>
                    <a:pt x="412562" y="483768"/>
                    <a:pt x="624576" y="488989"/>
                  </a:cubicBezTo>
                  <a:cubicBezTo>
                    <a:pt x="836590" y="494210"/>
                    <a:pt x="1047799" y="231172"/>
                    <a:pt x="1272086" y="31327"/>
                  </a:cubicBezTo>
                </a:path>
              </a:pathLst>
            </a:custGeom>
            <a:noFill/>
            <a:ln w="19050">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reeform 25"/>
            <p:cNvSpPr/>
            <p:nvPr>
              <p:custDataLst>
                <p:tags r:id="rId12"/>
              </p:custDataLst>
            </p:nvPr>
          </p:nvSpPr>
          <p:spPr>
            <a:xfrm rot="10800000">
              <a:off x="3921159" y="4047421"/>
              <a:ext cx="1305347" cy="118915"/>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Lst>
              <a:ahLst/>
              <a:cxnLst>
                <a:cxn ang="0">
                  <a:pos x="connsiteX0" y="connsiteY0"/>
                </a:cxn>
                <a:cxn ang="0">
                  <a:pos x="connsiteX1" y="connsiteY1"/>
                </a:cxn>
                <a:cxn ang="0">
                  <a:pos x="connsiteX2" y="connsiteY2"/>
                </a:cxn>
              </a:cxnLst>
              <a:rect l="l" t="t" r="r" b="b"/>
              <a:pathLst>
                <a:path w="1272086" h="489132">
                  <a:moveTo>
                    <a:pt x="0" y="0"/>
                  </a:moveTo>
                  <a:cubicBezTo>
                    <a:pt x="207034" y="222849"/>
                    <a:pt x="412562" y="481903"/>
                    <a:pt x="624576" y="488989"/>
                  </a:cubicBezTo>
                  <a:cubicBezTo>
                    <a:pt x="836590" y="496076"/>
                    <a:pt x="1047799" y="242364"/>
                    <a:pt x="1272086" y="42519"/>
                  </a:cubicBezTo>
                </a:path>
              </a:pathLst>
            </a:custGeom>
            <a:noFill/>
            <a:ln w="19050">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H="1">
              <a:off x="4986731" y="5276411"/>
              <a:ext cx="2794957"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Content Placeholder 2"/>
            <p:cNvSpPr txBox="1">
              <a:spLocks/>
            </p:cNvSpPr>
            <p:nvPr>
              <p:custDataLst>
                <p:tags r:id="rId13"/>
              </p:custDataLst>
            </p:nvPr>
          </p:nvSpPr>
          <p:spPr>
            <a:xfrm>
              <a:off x="4986731" y="4453481"/>
              <a:ext cx="2794957" cy="5670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spcAft>
                  <a:spcPts val="1200"/>
                </a:spcAft>
                <a:buClr>
                  <a:srgbClr val="193157"/>
                </a:buClr>
                <a:buNone/>
              </a:pPr>
              <a:r>
                <a:rPr lang="en-US" sz="1600" dirty="0" smtClean="0"/>
                <a:t>Large number of extremely small gas particles</a:t>
              </a:r>
              <a:endParaRPr lang="en-US" sz="1600" dirty="0"/>
            </a:p>
          </p:txBody>
        </p:sp>
        <p:sp>
          <p:nvSpPr>
            <p:cNvPr id="28" name="TextBox 27"/>
            <p:cNvSpPr txBox="1"/>
            <p:nvPr>
              <p:custDataLst>
                <p:tags r:id="rId14"/>
              </p:custDataLst>
            </p:nvPr>
          </p:nvSpPr>
          <p:spPr>
            <a:xfrm>
              <a:off x="3932044" y="4318005"/>
              <a:ext cx="1284463" cy="338554"/>
            </a:xfrm>
            <a:prstGeom prst="rect">
              <a:avLst/>
            </a:prstGeom>
            <a:noFill/>
          </p:spPr>
          <p:txBody>
            <a:bodyPr wrap="square" rtlCol="0">
              <a:spAutoFit/>
            </a:bodyPr>
            <a:lstStyle/>
            <a:p>
              <a:pPr algn="ctr">
                <a:spcAft>
                  <a:spcPts val="600"/>
                </a:spcAft>
              </a:pPr>
              <a:r>
                <a:rPr lang="en-US" sz="1600" dirty="0" smtClean="0">
                  <a:solidFill>
                    <a:srgbClr val="404040"/>
                  </a:solidFill>
                </a:rPr>
                <a:t>Chamber</a:t>
              </a:r>
              <a:endParaRPr lang="en-US" sz="1600" dirty="0">
                <a:solidFill>
                  <a:srgbClr val="404040"/>
                </a:solidFill>
              </a:endParaRPr>
            </a:p>
          </p:txBody>
        </p:sp>
      </p:grpSp>
    </p:spTree>
    <p:custDataLst>
      <p:tags r:id="rId1"/>
    </p:custDataLst>
    <p:extLst>
      <p:ext uri="{BB962C8B-B14F-4D97-AF65-F5344CB8AC3E}">
        <p14:creationId xmlns:p14="http://schemas.microsoft.com/office/powerpoint/2010/main" val="299723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smtClean="0"/>
              <a:t>Any volume of gas is a mixture of different gases</a:t>
            </a:r>
          </a:p>
          <a:p>
            <a:pPr marL="228600" indent="-228600">
              <a:spcBef>
                <a:spcPts val="0"/>
              </a:spcBef>
              <a:spcAft>
                <a:spcPts val="1200"/>
              </a:spcAft>
            </a:pPr>
            <a:r>
              <a:rPr lang="en-US" dirty="0" smtClean="0"/>
              <a:t>For example, air is a mixture of:</a:t>
            </a:r>
          </a:p>
          <a:p>
            <a:pPr marL="628650" lvl="1" indent="-228600">
              <a:spcBef>
                <a:spcPts val="0"/>
              </a:spcBef>
              <a:spcAft>
                <a:spcPts val="1200"/>
              </a:spcAft>
            </a:pPr>
            <a:r>
              <a:rPr lang="en-US" dirty="0" smtClean="0"/>
              <a:t>Nitrogen</a:t>
            </a:r>
            <a:endParaRPr lang="en-US" dirty="0"/>
          </a:p>
          <a:p>
            <a:pPr marL="628650" lvl="1" indent="-228600">
              <a:spcBef>
                <a:spcPts val="0"/>
              </a:spcBef>
              <a:spcAft>
                <a:spcPts val="1200"/>
              </a:spcAft>
            </a:pPr>
            <a:r>
              <a:rPr lang="en-US" dirty="0" smtClean="0"/>
              <a:t>Oxygen</a:t>
            </a:r>
          </a:p>
          <a:p>
            <a:pPr marL="628650" lvl="1" indent="-228600">
              <a:spcBef>
                <a:spcPts val="0"/>
              </a:spcBef>
              <a:spcAft>
                <a:spcPts val="1200"/>
              </a:spcAft>
            </a:pPr>
            <a:r>
              <a:rPr lang="en-US" dirty="0" smtClean="0"/>
              <a:t>Argon</a:t>
            </a:r>
          </a:p>
          <a:p>
            <a:pPr marL="628650" lvl="1" indent="-228600">
              <a:spcBef>
                <a:spcPts val="0"/>
              </a:spcBef>
              <a:spcAft>
                <a:spcPts val="1200"/>
              </a:spcAft>
            </a:pPr>
            <a:r>
              <a:rPr lang="en-US" dirty="0" smtClean="0"/>
              <a:t>Water</a:t>
            </a:r>
            <a:endParaRPr lang="en-US" dirty="0"/>
          </a:p>
          <a:p>
            <a:pPr marL="628650" lvl="1" indent="-228600">
              <a:spcBef>
                <a:spcPts val="0"/>
              </a:spcBef>
              <a:spcAft>
                <a:spcPts val="1200"/>
              </a:spcAft>
            </a:pPr>
            <a:r>
              <a:rPr lang="en-US" dirty="0" smtClean="0"/>
              <a:t>Other gases in trace amounts</a:t>
            </a:r>
          </a:p>
          <a:p>
            <a:pPr marL="228600" indent="-228600">
              <a:spcBef>
                <a:spcPts val="0"/>
              </a:spcBef>
              <a:spcAft>
                <a:spcPts val="1200"/>
              </a:spcAft>
            </a:pPr>
            <a:r>
              <a:rPr lang="en-US" dirty="0" smtClean="0"/>
              <a:t>Each gas in a mixture will diffuse to produce a uniform distribution</a:t>
            </a:r>
          </a:p>
          <a:p>
            <a:pPr marL="228600" indent="-228600">
              <a:spcBef>
                <a:spcPts val="0"/>
              </a:spcBef>
              <a:spcAft>
                <a:spcPts val="1200"/>
              </a:spcAft>
            </a:pPr>
            <a:r>
              <a:rPr lang="en-US" dirty="0" smtClean="0"/>
              <a:t>Gas intended to be pure typically will contain impurities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11</a:t>
            </a:fld>
            <a:endParaRPr lang="en-US" dirty="0"/>
          </a:p>
        </p:txBody>
      </p:sp>
      <p:sp>
        <p:nvSpPr>
          <p:cNvPr id="2" name="Title 1"/>
          <p:cNvSpPr>
            <a:spLocks noGrp="1"/>
          </p:cNvSpPr>
          <p:nvPr>
            <p:ph type="title" idx="4294967295"/>
            <p:custDataLst>
              <p:tags r:id="rId5"/>
            </p:custDataLst>
          </p:nvPr>
        </p:nvSpPr>
        <p:spPr>
          <a:xfrm>
            <a:off x="480910" y="274638"/>
            <a:ext cx="8229600" cy="1143000"/>
          </a:xfrm>
          <a:prstGeom prst="rect">
            <a:avLst/>
          </a:prstGeom>
        </p:spPr>
        <p:txBody>
          <a:bodyPr/>
          <a:lstStyle/>
          <a:p>
            <a:pPr algn="l"/>
            <a:r>
              <a:rPr lang="de-DE" baseline="30000" dirty="0" smtClean="0">
                <a:solidFill>
                  <a:srgbClr val="EF7D00"/>
                </a:solidFill>
                <a:latin typeface="Arial"/>
                <a:cs typeface="Arial"/>
              </a:rPr>
              <a:t>GAS - A MIXTURE OF GASES</a:t>
            </a:r>
            <a:endParaRPr lang="en-US" dirty="0"/>
          </a:p>
        </p:txBody>
      </p:sp>
    </p:spTree>
    <p:custDataLst>
      <p:tags r:id="rId1"/>
    </p:custDataLst>
    <p:extLst>
      <p:ext uri="{BB962C8B-B14F-4D97-AF65-F5344CB8AC3E}">
        <p14:creationId xmlns:p14="http://schemas.microsoft.com/office/powerpoint/2010/main" val="43917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921092" y="3052122"/>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sz="4400" baseline="30000" dirty="0" smtClean="0">
                <a:solidFill>
                  <a:srgbClr val="EF7D00"/>
                </a:solidFill>
                <a:latin typeface="Arial"/>
                <a:cs typeface="Arial"/>
              </a:rPr>
              <a:t>ATOMS AND SUBATOMIC PARTICLES</a:t>
            </a:r>
            <a:endParaRPr lang="en-US" altLang="en-US" sz="4400" dirty="0">
              <a:solidFill>
                <a:srgbClr val="404040"/>
              </a:solidFill>
              <a:latin typeface="Arial" panose="020B0604020202020204" pitchFamily="34" charset="0"/>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12</a:t>
            </a:fld>
            <a:endParaRPr lang="en-US" dirty="0">
              <a:solidFill>
                <a:prstClr val="black">
                  <a:lumMod val="75000"/>
                  <a:lumOff val="25000"/>
                </a:prstClr>
              </a:solidFill>
            </a:endParaRPr>
          </a:p>
        </p:txBody>
      </p:sp>
      <p:sp>
        <p:nvSpPr>
          <p:cNvPr id="6" name="Oval 5"/>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smtClean="0"/>
              <a:t>Atoms are the particles </a:t>
            </a:r>
            <a:r>
              <a:rPr lang="en-US" dirty="0"/>
              <a:t>that comprise all matter, including </a:t>
            </a:r>
            <a:r>
              <a:rPr lang="en-US" dirty="0" smtClean="0"/>
              <a:t>solids</a:t>
            </a:r>
            <a:r>
              <a:rPr lang="en-US" dirty="0"/>
              <a:t>, </a:t>
            </a:r>
            <a:r>
              <a:rPr lang="en-US" dirty="0" smtClean="0"/>
              <a:t>liquids and gases</a:t>
            </a:r>
          </a:p>
          <a:p>
            <a:pPr marL="228600" indent="-228600">
              <a:spcBef>
                <a:spcPts val="0"/>
              </a:spcBef>
              <a:spcAft>
                <a:spcPts val="1200"/>
              </a:spcAft>
            </a:pPr>
            <a:r>
              <a:rPr lang="en-US" dirty="0" smtClean="0"/>
              <a:t>Extremely </a:t>
            </a:r>
            <a:r>
              <a:rPr lang="en-US" dirty="0"/>
              <a:t>small </a:t>
            </a:r>
            <a:r>
              <a:rPr lang="en-US" dirty="0" smtClean="0"/>
              <a:t>particles</a:t>
            </a:r>
          </a:p>
          <a:p>
            <a:pPr marL="228600" indent="-228600">
              <a:spcBef>
                <a:spcPts val="0"/>
              </a:spcBef>
              <a:spcAft>
                <a:spcPts val="1200"/>
              </a:spcAft>
            </a:pPr>
            <a:r>
              <a:rPr lang="en-US" dirty="0" smtClean="0"/>
              <a:t>Highly abundant – present in tremendously high quantities</a:t>
            </a:r>
          </a:p>
          <a:p>
            <a:pPr marL="628650" lvl="1" indent="-228600">
              <a:spcBef>
                <a:spcPts val="0"/>
              </a:spcBef>
              <a:spcAft>
                <a:spcPts val="1200"/>
              </a:spcAft>
            </a:pPr>
            <a:r>
              <a:rPr lang="en-US" sz="1800" dirty="0" smtClean="0"/>
              <a:t>A 1 carat diamond, 1/5 gram of carbon, is comprised of 1 x 10</a:t>
            </a:r>
            <a:r>
              <a:rPr lang="en-US" sz="1800" baseline="30000" dirty="0" smtClean="0"/>
              <a:t>22</a:t>
            </a:r>
            <a:r>
              <a:rPr lang="en-US" sz="1800" dirty="0" smtClean="0"/>
              <a:t> carbon atoms, or ten </a:t>
            </a:r>
            <a:r>
              <a:rPr lang="en-US" sz="1800" dirty="0"/>
              <a:t>billion </a:t>
            </a:r>
            <a:r>
              <a:rPr lang="en-US" sz="1800" dirty="0" smtClean="0"/>
              <a:t>trillion atoms</a:t>
            </a:r>
          </a:p>
          <a:p>
            <a:pPr marL="628650" lvl="1" indent="-228600">
              <a:spcBef>
                <a:spcPts val="0"/>
              </a:spcBef>
              <a:spcAft>
                <a:spcPts val="1200"/>
              </a:spcAft>
            </a:pPr>
            <a:r>
              <a:rPr lang="en-US" sz="1800" dirty="0" smtClean="0"/>
              <a:t>A 25 liter chamber containing argon gas at room temperature and 1 Torr pressure, </a:t>
            </a:r>
            <a:r>
              <a:rPr lang="en-US" sz="1800" dirty="0"/>
              <a:t>contains approximately 1 x 10</a:t>
            </a:r>
            <a:r>
              <a:rPr lang="en-US" sz="1800" baseline="30000" dirty="0"/>
              <a:t>21</a:t>
            </a:r>
            <a:r>
              <a:rPr lang="en-US" sz="1800" dirty="0"/>
              <a:t> </a:t>
            </a:r>
            <a:r>
              <a:rPr lang="en-US" sz="1800" dirty="0" smtClean="0"/>
              <a:t>atoms</a:t>
            </a:r>
            <a:r>
              <a:rPr lang="en-US" sz="1800" dirty="0"/>
              <a:t>, or </a:t>
            </a:r>
            <a:r>
              <a:rPr lang="en-US" sz="1800" dirty="0" smtClean="0"/>
              <a:t>one </a:t>
            </a:r>
            <a:r>
              <a:rPr lang="en-US" sz="1800" dirty="0"/>
              <a:t>billion trillion </a:t>
            </a:r>
            <a:r>
              <a:rPr lang="en-US" sz="1800" dirty="0" smtClean="0"/>
              <a:t>atoms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13</a:t>
            </a:fld>
            <a:endParaRPr lang="en-US" dirty="0"/>
          </a:p>
        </p:txBody>
      </p:sp>
      <p:sp>
        <p:nvSpPr>
          <p:cNvPr id="2" name="Title 1"/>
          <p:cNvSpPr>
            <a:spLocks noGrp="1"/>
          </p:cNvSpPr>
          <p:nvPr>
            <p:ph type="title" idx="4294967295"/>
            <p:custDataLst>
              <p:tags r:id="rId5"/>
            </p:custDataLst>
          </p:nvPr>
        </p:nvSpPr>
        <p:spPr>
          <a:xfrm>
            <a:off x="540000" y="360090"/>
            <a:ext cx="8229600" cy="1143000"/>
          </a:xfrm>
          <a:prstGeom prst="rect">
            <a:avLst/>
          </a:prstGeom>
        </p:spPr>
        <p:txBody>
          <a:bodyPr/>
          <a:lstStyle/>
          <a:p>
            <a:pPr algn="l"/>
            <a:r>
              <a:rPr lang="en-US" baseline="30000" dirty="0" smtClean="0">
                <a:solidFill>
                  <a:srgbClr val="EF7D00"/>
                </a:solidFill>
                <a:latin typeface="Arial"/>
                <a:cs typeface="Arial"/>
              </a:rPr>
              <a:t>ATOMS</a:t>
            </a:r>
            <a:endParaRPr lang="en-US" dirty="0"/>
          </a:p>
        </p:txBody>
      </p:sp>
    </p:spTree>
    <p:custDataLst>
      <p:tags r:id="rId1"/>
    </p:custDataLst>
    <p:extLst>
      <p:ext uri="{BB962C8B-B14F-4D97-AF65-F5344CB8AC3E}">
        <p14:creationId xmlns:p14="http://schemas.microsoft.com/office/powerpoint/2010/main" val="2278556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42359" cy="4392000"/>
          </a:xfrm>
        </p:spPr>
        <p:txBody>
          <a:bodyPr wrap="square">
            <a:noAutofit/>
          </a:bodyPr>
          <a:lstStyle/>
          <a:p>
            <a:pPr marL="228600" indent="-228600">
              <a:spcBef>
                <a:spcPts val="0"/>
              </a:spcBef>
              <a:spcAft>
                <a:spcPts val="1200"/>
              </a:spcAft>
            </a:pPr>
            <a:r>
              <a:rPr lang="en-US" dirty="0" smtClean="0"/>
              <a:t>Atoms are made of subatomic particles</a:t>
            </a:r>
          </a:p>
          <a:p>
            <a:pPr marL="228600" indent="-228600">
              <a:spcBef>
                <a:spcPts val="0"/>
              </a:spcBef>
              <a:spcAft>
                <a:spcPts val="1200"/>
              </a:spcAft>
            </a:pPr>
            <a:r>
              <a:rPr lang="en-US" dirty="0"/>
              <a:t>Protons and neutrons </a:t>
            </a:r>
            <a:r>
              <a:rPr lang="en-US" dirty="0" smtClean="0"/>
              <a:t>– in the nucleus</a:t>
            </a:r>
          </a:p>
          <a:p>
            <a:pPr marL="228600" indent="-228600">
              <a:spcBef>
                <a:spcPts val="0"/>
              </a:spcBef>
              <a:spcAft>
                <a:spcPts val="1200"/>
              </a:spcAft>
            </a:pPr>
            <a:r>
              <a:rPr lang="en-US" dirty="0" smtClean="0"/>
              <a:t>Electrons – in the electron cloud</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14</a:t>
            </a:fld>
            <a:endParaRPr lang="en-US" dirty="0"/>
          </a:p>
        </p:txBody>
      </p:sp>
      <p:sp>
        <p:nvSpPr>
          <p:cNvPr id="2" name="Title 1"/>
          <p:cNvSpPr>
            <a:spLocks noGrp="1"/>
          </p:cNvSpPr>
          <p:nvPr>
            <p:ph type="title" idx="4294967295"/>
            <p:custDataLst>
              <p:tags r:id="rId5"/>
            </p:custDataLst>
          </p:nvPr>
        </p:nvSpPr>
        <p:spPr>
          <a:xfrm>
            <a:off x="423518" y="319390"/>
            <a:ext cx="8229600" cy="1143000"/>
          </a:xfrm>
          <a:prstGeom prst="rect">
            <a:avLst/>
          </a:prstGeom>
        </p:spPr>
        <p:txBody>
          <a:bodyPr/>
          <a:lstStyle/>
          <a:p>
            <a:pPr algn="l"/>
            <a:r>
              <a:rPr lang="en-US" baseline="30000" dirty="0" smtClean="0">
                <a:solidFill>
                  <a:srgbClr val="EF7D00"/>
                </a:solidFill>
                <a:latin typeface="Arial"/>
                <a:cs typeface="Arial"/>
              </a:rPr>
              <a:t>SUBATOMIC PARTICLES</a:t>
            </a:r>
            <a:r>
              <a:rPr lang="en-US" dirty="0" smtClean="0">
                <a:solidFill>
                  <a:srgbClr val="EF7D00"/>
                </a:solidFill>
                <a:latin typeface="Arial"/>
                <a:cs typeface="Arial"/>
              </a:rPr>
              <a:t> </a:t>
            </a:r>
            <a:endParaRPr lang="en-US" dirty="0"/>
          </a:p>
        </p:txBody>
      </p:sp>
      <p:grpSp>
        <p:nvGrpSpPr>
          <p:cNvPr id="11" name="Group 10"/>
          <p:cNvGrpSpPr/>
          <p:nvPr/>
        </p:nvGrpSpPr>
        <p:grpSpPr>
          <a:xfrm>
            <a:off x="4682358" y="1440000"/>
            <a:ext cx="4461642" cy="2970445"/>
            <a:chOff x="2124847" y="3289373"/>
            <a:chExt cx="5185664" cy="2970445"/>
          </a:xfrm>
        </p:grpSpPr>
        <p:pic>
          <p:nvPicPr>
            <p:cNvPr id="6" name="Picture 1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2124847" y="3289373"/>
              <a:ext cx="2196676" cy="2970445"/>
            </a:xfrm>
            <a:prstGeom prst="rect">
              <a:avLst/>
            </a:prstGeom>
          </p:spPr>
        </p:pic>
        <p:sp>
          <p:nvSpPr>
            <p:cNvPr id="7" name="Content Placeholder 2"/>
            <p:cNvSpPr txBox="1">
              <a:spLocks/>
            </p:cNvSpPr>
            <p:nvPr>
              <p:custDataLst>
                <p:tags r:id="rId6"/>
              </p:custDataLst>
            </p:nvPr>
          </p:nvSpPr>
          <p:spPr>
            <a:xfrm>
              <a:off x="3948850" y="4414657"/>
              <a:ext cx="3361661" cy="429087"/>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600" dirty="0" smtClean="0"/>
                <a:t>Nucleus: protons and neutrons</a:t>
              </a:r>
            </a:p>
          </p:txBody>
        </p:sp>
        <p:sp>
          <p:nvSpPr>
            <p:cNvPr id="8" name="Content Placeholder 2"/>
            <p:cNvSpPr txBox="1">
              <a:spLocks/>
            </p:cNvSpPr>
            <p:nvPr>
              <p:custDataLst>
                <p:tags r:id="rId7"/>
              </p:custDataLst>
            </p:nvPr>
          </p:nvSpPr>
          <p:spPr>
            <a:xfrm>
              <a:off x="3984316" y="3371787"/>
              <a:ext cx="2918591" cy="379832"/>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600" dirty="0" smtClean="0"/>
                <a:t>Electron cloud: electrons</a:t>
              </a:r>
            </a:p>
          </p:txBody>
        </p:sp>
        <p:cxnSp>
          <p:nvCxnSpPr>
            <p:cNvPr id="12" name="Straight Arrow Connector 11"/>
            <p:cNvCxnSpPr/>
            <p:nvPr/>
          </p:nvCxnSpPr>
          <p:spPr>
            <a:xfrm flipH="1">
              <a:off x="4316782" y="3751619"/>
              <a:ext cx="2586125"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706885" y="4801277"/>
              <a:ext cx="3417556"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43019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952622" y="2824788"/>
            <a:ext cx="72769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defRPr/>
            </a:pPr>
            <a:endParaRPr lang="de-DE" sz="4400" baseline="30000" dirty="0" smtClean="0">
              <a:solidFill>
                <a:srgbClr val="EF7D00"/>
              </a:solidFill>
              <a:latin typeface="Arial"/>
              <a:cs typeface="Arial"/>
            </a:endParaRPr>
          </a:p>
          <a:p>
            <a:pPr eaLnBrk="1" hangingPunct="1">
              <a:defRPr/>
            </a:pPr>
            <a:r>
              <a:rPr lang="de-DE" sz="4400" baseline="30000" dirty="0" smtClean="0">
                <a:solidFill>
                  <a:srgbClr val="EF7D00"/>
                </a:solidFill>
                <a:latin typeface="Arial"/>
                <a:cs typeface="Arial"/>
              </a:rPr>
              <a:t>MASS AND ATOMIC MASS</a:t>
            </a:r>
          </a:p>
          <a:p>
            <a:pPr eaLnBrk="1" hangingPunct="1">
              <a:defRPr/>
            </a:pPr>
            <a:endParaRPr lang="de-DE" sz="4400" baseline="30000" dirty="0">
              <a:solidFill>
                <a:srgbClr val="EF7D00"/>
              </a:solidFill>
              <a:latin typeface="Arial"/>
              <a:cs typeface="Arial"/>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15</a:t>
            </a:fld>
            <a:endParaRPr lang="en-US" dirty="0">
              <a:solidFill>
                <a:prstClr val="black">
                  <a:lumMod val="75000"/>
                  <a:lumOff val="25000"/>
                </a:prstClr>
              </a:solidFill>
            </a:endParaRPr>
          </a:p>
        </p:txBody>
      </p:sp>
      <p:sp>
        <p:nvSpPr>
          <p:cNvPr id="8" name="Oval 7"/>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26593" cy="4392000"/>
          </a:xfrm>
        </p:spPr>
        <p:txBody>
          <a:bodyPr wrap="square">
            <a:noAutofit/>
          </a:bodyPr>
          <a:lstStyle/>
          <a:p>
            <a:pPr marL="228600" indent="-228600">
              <a:spcBef>
                <a:spcPts val="0"/>
              </a:spcBef>
              <a:spcAft>
                <a:spcPts val="1200"/>
              </a:spcAft>
            </a:pPr>
            <a:r>
              <a:rPr lang="en-US" dirty="0" smtClean="0"/>
              <a:t>Mass is a physical </a:t>
            </a:r>
            <a:r>
              <a:rPr lang="en-US" dirty="0"/>
              <a:t>property of an object</a:t>
            </a:r>
          </a:p>
          <a:p>
            <a:pPr marL="228600" indent="-228600">
              <a:spcBef>
                <a:spcPts val="0"/>
              </a:spcBef>
              <a:spcAft>
                <a:spcPts val="1200"/>
              </a:spcAft>
            </a:pPr>
            <a:r>
              <a:rPr lang="en-US" dirty="0"/>
              <a:t>A measure of the amount of </a:t>
            </a:r>
            <a:r>
              <a:rPr lang="en-US" dirty="0" smtClean="0"/>
              <a:t>material</a:t>
            </a:r>
          </a:p>
          <a:p>
            <a:pPr marL="228600" indent="-228600">
              <a:spcBef>
                <a:spcPts val="0"/>
              </a:spcBef>
              <a:spcAft>
                <a:spcPts val="1200"/>
              </a:spcAft>
            </a:pPr>
            <a:r>
              <a:rPr lang="en-US" dirty="0" smtClean="0"/>
              <a:t>More material will exhibit more mass</a:t>
            </a:r>
            <a:endParaRPr lang="en-US" dirty="0"/>
          </a:p>
          <a:p>
            <a:pPr marL="228600" indent="-228600">
              <a:spcBef>
                <a:spcPts val="0"/>
              </a:spcBef>
              <a:spcAft>
                <a:spcPts val="1200"/>
              </a:spcAft>
            </a:pPr>
            <a:r>
              <a:rPr lang="en-US" dirty="0" smtClean="0"/>
              <a:t>Mass spectrometers identify different gases according to mass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16</a:t>
            </a:fld>
            <a:endParaRPr lang="en-US" dirty="0"/>
          </a:p>
        </p:txBody>
      </p:sp>
      <p:sp>
        <p:nvSpPr>
          <p:cNvPr id="2" name="Title 1"/>
          <p:cNvSpPr>
            <a:spLocks noGrp="1"/>
          </p:cNvSpPr>
          <p:nvPr>
            <p:ph type="title" idx="4294967295"/>
            <p:custDataLst>
              <p:tags r:id="rId5"/>
            </p:custDataLst>
          </p:nvPr>
        </p:nvSpPr>
        <p:spPr>
          <a:xfrm>
            <a:off x="378244" y="305470"/>
            <a:ext cx="8229600" cy="1143000"/>
          </a:xfrm>
          <a:prstGeom prst="rect">
            <a:avLst/>
          </a:prstGeom>
        </p:spPr>
        <p:txBody>
          <a:bodyPr/>
          <a:lstStyle/>
          <a:p>
            <a:pPr algn="l">
              <a:spcBef>
                <a:spcPts val="0"/>
              </a:spcBef>
              <a:defRPr/>
            </a:pPr>
            <a:r>
              <a:rPr lang="de-DE" baseline="30000" dirty="0" smtClean="0">
                <a:solidFill>
                  <a:srgbClr val="EF7D00"/>
                </a:solidFill>
                <a:latin typeface="Arial"/>
                <a:cs typeface="Arial"/>
              </a:rPr>
              <a:t>MASS -</a:t>
            </a:r>
            <a:r>
              <a:rPr lang="de-DE" dirty="0" smtClean="0">
                <a:solidFill>
                  <a:srgbClr val="EF7D00"/>
                </a:solidFill>
                <a:latin typeface="Arial"/>
                <a:cs typeface="Arial"/>
              </a:rPr>
              <a:t> </a:t>
            </a:r>
            <a:r>
              <a:rPr lang="de-DE" baseline="30000" dirty="0" smtClean="0">
                <a:solidFill>
                  <a:srgbClr val="EF7D00"/>
                </a:solidFill>
                <a:latin typeface="Arial"/>
                <a:cs typeface="Arial"/>
              </a:rPr>
              <a:t>AMOUNT OF MATERIAL</a:t>
            </a:r>
            <a:endParaRPr lang="de-DE" baseline="30000" dirty="0">
              <a:solidFill>
                <a:srgbClr val="EF7D00"/>
              </a:solidFill>
              <a:latin typeface="Arial"/>
              <a:cs typeface="Arial"/>
            </a:endParaRPr>
          </a:p>
        </p:txBody>
      </p:sp>
      <p:grpSp>
        <p:nvGrpSpPr>
          <p:cNvPr id="10" name="Group 9"/>
          <p:cNvGrpSpPr/>
          <p:nvPr/>
        </p:nvGrpSpPr>
        <p:grpSpPr>
          <a:xfrm>
            <a:off x="4680367" y="1448470"/>
            <a:ext cx="4042580" cy="2661314"/>
            <a:chOff x="1957716" y="3603008"/>
            <a:chExt cx="4042580" cy="2661314"/>
          </a:xfrm>
        </p:grpSpPr>
        <p:pic>
          <p:nvPicPr>
            <p:cNvPr id="6"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57716" y="3808897"/>
              <a:ext cx="1650369" cy="1606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4418081" y="3603008"/>
              <a:ext cx="1467112" cy="1987366"/>
            </a:xfrm>
            <a:prstGeom prst="rect">
              <a:avLst/>
            </a:prstGeom>
          </p:spPr>
        </p:pic>
        <p:sp>
          <p:nvSpPr>
            <p:cNvPr id="8" name="Content Placeholder 2"/>
            <p:cNvSpPr txBox="1">
              <a:spLocks/>
            </p:cNvSpPr>
            <p:nvPr>
              <p:custDataLst>
                <p:tags r:id="rId6"/>
              </p:custDataLst>
            </p:nvPr>
          </p:nvSpPr>
          <p:spPr>
            <a:xfrm>
              <a:off x="1957716" y="5632237"/>
              <a:ext cx="1685925" cy="63208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600" dirty="0" smtClean="0"/>
                <a:t>Hydrogen atom,</a:t>
              </a:r>
            </a:p>
            <a:p>
              <a:pPr marL="0" indent="0" algn="ctr">
                <a:spcBef>
                  <a:spcPts val="0"/>
                </a:spcBef>
                <a:buNone/>
              </a:pPr>
              <a:r>
                <a:rPr lang="en-US" sz="1600" dirty="0" smtClean="0"/>
                <a:t>less mass</a:t>
              </a:r>
            </a:p>
          </p:txBody>
        </p:sp>
        <p:sp>
          <p:nvSpPr>
            <p:cNvPr id="9" name="Content Placeholder 2"/>
            <p:cNvSpPr txBox="1">
              <a:spLocks/>
            </p:cNvSpPr>
            <p:nvPr>
              <p:custDataLst>
                <p:tags r:id="rId7"/>
              </p:custDataLst>
            </p:nvPr>
          </p:nvSpPr>
          <p:spPr>
            <a:xfrm>
              <a:off x="4314371" y="5626871"/>
              <a:ext cx="1685925" cy="61015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600" dirty="0" smtClean="0"/>
                <a:t>Carbon atom, more mass</a:t>
              </a:r>
            </a:p>
          </p:txBody>
        </p:sp>
      </p:grpSp>
    </p:spTree>
    <p:custDataLst>
      <p:tags r:id="rId1"/>
    </p:custDataLst>
    <p:extLst>
      <p:ext uri="{BB962C8B-B14F-4D97-AF65-F5344CB8AC3E}">
        <p14:creationId xmlns:p14="http://schemas.microsoft.com/office/powerpoint/2010/main" val="137604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58905" cy="4392000"/>
          </a:xfrm>
        </p:spPr>
        <p:txBody>
          <a:bodyPr wrap="square">
            <a:noAutofit/>
          </a:bodyPr>
          <a:lstStyle/>
          <a:p>
            <a:pPr marL="228600" indent="-228600">
              <a:spcBef>
                <a:spcPts val="0"/>
              </a:spcBef>
              <a:spcAft>
                <a:spcPts val="1200"/>
              </a:spcAft>
            </a:pPr>
            <a:r>
              <a:rPr lang="en-US" dirty="0" smtClean="0"/>
              <a:t>Mass and weight are related, yet not the same</a:t>
            </a:r>
            <a:endParaRPr lang="en-US" dirty="0"/>
          </a:p>
          <a:p>
            <a:pPr marL="228600" indent="-228600">
              <a:spcBef>
                <a:spcPts val="0"/>
              </a:spcBef>
              <a:spcAft>
                <a:spcPts val="1200"/>
              </a:spcAft>
            </a:pPr>
            <a:r>
              <a:rPr lang="en-US" dirty="0" smtClean="0"/>
              <a:t>Mass is the amount of material</a:t>
            </a:r>
          </a:p>
          <a:p>
            <a:pPr marL="228600" indent="-228600">
              <a:spcBef>
                <a:spcPts val="0"/>
              </a:spcBef>
              <a:spcAft>
                <a:spcPts val="1200"/>
              </a:spcAft>
            </a:pPr>
            <a:r>
              <a:rPr lang="en-US" dirty="0"/>
              <a:t>Weight </a:t>
            </a:r>
            <a:r>
              <a:rPr lang="en-US" dirty="0" smtClean="0"/>
              <a:t>is the force of gravity attracting that material</a:t>
            </a:r>
            <a:endParaRPr lang="en-US" dirty="0"/>
          </a:p>
          <a:p>
            <a:pPr marL="228600" indent="-228600">
              <a:spcBef>
                <a:spcPts val="0"/>
              </a:spcBef>
              <a:spcAft>
                <a:spcPts val="1200"/>
              </a:spcAft>
            </a:pPr>
            <a:r>
              <a:rPr lang="en-US" dirty="0" smtClean="0"/>
              <a:t>The greater the mass, </a:t>
            </a:r>
            <a:r>
              <a:rPr lang="en-US" dirty="0"/>
              <a:t>the </a:t>
            </a:r>
            <a:r>
              <a:rPr lang="en-US" dirty="0" smtClean="0"/>
              <a:t>greater its weight</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17</a:t>
            </a:fld>
            <a:endParaRPr lang="en-US" dirty="0"/>
          </a:p>
        </p:txBody>
      </p:sp>
      <p:sp>
        <p:nvSpPr>
          <p:cNvPr id="2" name="Title 1"/>
          <p:cNvSpPr>
            <a:spLocks noGrp="1"/>
          </p:cNvSpPr>
          <p:nvPr>
            <p:ph type="title" idx="4294967295"/>
            <p:custDataLst>
              <p:tags r:id="rId5"/>
            </p:custDataLst>
          </p:nvPr>
        </p:nvSpPr>
        <p:spPr>
          <a:xfrm>
            <a:off x="454506" y="297000"/>
            <a:ext cx="8229600" cy="1143000"/>
          </a:xfrm>
          <a:prstGeom prst="rect">
            <a:avLst/>
          </a:prstGeom>
        </p:spPr>
        <p:txBody>
          <a:bodyPr/>
          <a:lstStyle/>
          <a:p>
            <a:pPr algn="l">
              <a:spcBef>
                <a:spcPts val="0"/>
              </a:spcBef>
              <a:defRPr/>
            </a:pPr>
            <a:r>
              <a:rPr lang="de-DE" baseline="30000" dirty="0" smtClean="0">
                <a:solidFill>
                  <a:srgbClr val="EF7D00"/>
                </a:solidFill>
                <a:latin typeface="Arial"/>
                <a:cs typeface="Arial"/>
              </a:rPr>
              <a:t>MASS AND WEIGHT</a:t>
            </a:r>
            <a:endParaRPr lang="de-DE" baseline="30000" dirty="0">
              <a:solidFill>
                <a:srgbClr val="EF7D00"/>
              </a:solidFill>
              <a:latin typeface="Arial"/>
              <a:cs typeface="Arial"/>
            </a:endParaRPr>
          </a:p>
        </p:txBody>
      </p:sp>
      <p:grpSp>
        <p:nvGrpSpPr>
          <p:cNvPr id="6" name="Group 5"/>
          <p:cNvGrpSpPr/>
          <p:nvPr/>
        </p:nvGrpSpPr>
        <p:grpSpPr>
          <a:xfrm>
            <a:off x="4367048" y="1703005"/>
            <a:ext cx="4408786" cy="2628899"/>
            <a:chOff x="2506365" y="3705226"/>
            <a:chExt cx="4408786" cy="2628899"/>
          </a:xfrm>
        </p:grpSpPr>
        <p:sp>
          <p:nvSpPr>
            <p:cNvPr id="14" name="Rectangle 13"/>
            <p:cNvSpPr/>
            <p:nvPr>
              <p:custDataLst>
                <p:tags r:id="rId6"/>
              </p:custDataLst>
            </p:nvPr>
          </p:nvSpPr>
          <p:spPr>
            <a:xfrm>
              <a:off x="2506365" y="5776415"/>
              <a:ext cx="4408785" cy="557710"/>
            </a:xfrm>
            <a:prstGeom prst="rect">
              <a:avLst/>
            </a:prstGeom>
            <a:solidFill>
              <a:srgbClr val="80C9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2"/>
            <p:cNvSpPr txBox="1">
              <a:spLocks/>
            </p:cNvSpPr>
            <p:nvPr>
              <p:custDataLst>
                <p:tags r:id="rId7"/>
              </p:custDataLst>
            </p:nvPr>
          </p:nvSpPr>
          <p:spPr>
            <a:xfrm>
              <a:off x="4951971" y="3825925"/>
              <a:ext cx="876814" cy="37246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ClrTx/>
                <a:buNone/>
              </a:pPr>
              <a:r>
                <a:rPr lang="en-US" sz="1600" dirty="0" smtClean="0"/>
                <a:t>Mass</a:t>
              </a:r>
            </a:p>
          </p:txBody>
        </p:sp>
        <p:sp>
          <p:nvSpPr>
            <p:cNvPr id="8" name="Right Arrow 7"/>
            <p:cNvSpPr/>
            <p:nvPr>
              <p:custDataLst>
                <p:tags r:id="rId8"/>
              </p:custDataLst>
            </p:nvPr>
          </p:nvSpPr>
          <p:spPr>
            <a:xfrm rot="5400000">
              <a:off x="3873452" y="4851449"/>
              <a:ext cx="1133476" cy="5174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p:cNvSpPr txBox="1">
              <a:spLocks/>
            </p:cNvSpPr>
            <p:nvPr>
              <p:custDataLst>
                <p:tags r:id="rId9"/>
              </p:custDataLst>
            </p:nvPr>
          </p:nvSpPr>
          <p:spPr>
            <a:xfrm>
              <a:off x="4632231" y="4724306"/>
              <a:ext cx="2282920" cy="628744"/>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Tx/>
                <a:buNone/>
              </a:pPr>
              <a:r>
                <a:rPr lang="en-US" sz="1600" dirty="0" smtClean="0"/>
                <a:t>Weight</a:t>
              </a:r>
            </a:p>
            <a:p>
              <a:pPr marL="0" indent="0">
                <a:spcBef>
                  <a:spcPts val="0"/>
                </a:spcBef>
                <a:buClrTx/>
                <a:buNone/>
              </a:pPr>
              <a:r>
                <a:rPr lang="en-US" sz="1600" dirty="0" smtClean="0"/>
                <a:t>(force due to gravity)</a:t>
              </a:r>
            </a:p>
          </p:txBody>
        </p:sp>
        <p:sp>
          <p:nvSpPr>
            <p:cNvPr id="10" name="Content Placeholder 2"/>
            <p:cNvSpPr txBox="1">
              <a:spLocks/>
            </p:cNvSpPr>
            <p:nvPr>
              <p:custDataLst>
                <p:tags r:id="rId10"/>
              </p:custDataLst>
            </p:nvPr>
          </p:nvSpPr>
          <p:spPr>
            <a:xfrm>
              <a:off x="3942284" y="5871666"/>
              <a:ext cx="1001192" cy="37246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sz="1600" dirty="0" smtClean="0"/>
                <a:t>Earth</a:t>
              </a:r>
            </a:p>
          </p:txBody>
        </p:sp>
        <p:sp>
          <p:nvSpPr>
            <p:cNvPr id="15" name="Cube 14"/>
            <p:cNvSpPr/>
            <p:nvPr>
              <p:custDataLst>
                <p:tags r:id="rId11"/>
              </p:custDataLst>
            </p:nvPr>
          </p:nvSpPr>
          <p:spPr>
            <a:xfrm>
              <a:off x="4018485" y="3705226"/>
              <a:ext cx="918547" cy="742883"/>
            </a:xfrm>
            <a:prstGeom prst="cube">
              <a:avLst/>
            </a:prstGeom>
            <a:solidFill>
              <a:schemeClr val="tx1">
                <a:lumMod val="75000"/>
                <a:lumOff val="2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44688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26593" cy="4392000"/>
          </a:xfrm>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Inertia is an </a:t>
            </a:r>
            <a:r>
              <a:rPr lang="en-US" dirty="0">
                <a:latin typeface="Arial" panose="020B0604020202020204" pitchFamily="34" charset="0"/>
                <a:cs typeface="Arial" panose="020B0604020202020204" pitchFamily="34" charset="0"/>
              </a:rPr>
              <a:t>object’s resistance to </a:t>
            </a:r>
            <a:r>
              <a:rPr lang="en-US" dirty="0" smtClean="0">
                <a:latin typeface="Arial" panose="020B0604020202020204" pitchFamily="34" charset="0"/>
                <a:cs typeface="Arial" panose="020B0604020202020204" pitchFamily="34" charset="0"/>
              </a:rPr>
              <a:t>change of motion </a:t>
            </a:r>
            <a:r>
              <a:rPr lang="en-US" dirty="0">
                <a:latin typeface="Arial" panose="020B0604020202020204" pitchFamily="34" charset="0"/>
                <a:cs typeface="Arial" panose="020B0604020202020204" pitchFamily="34" charset="0"/>
              </a:rPr>
              <a:t>due to a force</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A mass will not change velocity until a force is applied</a:t>
            </a:r>
          </a:p>
          <a:p>
            <a:pPr marL="1028700" lvl="2">
              <a:spcBef>
                <a:spcPts val="0"/>
              </a:spcBef>
              <a:spcAft>
                <a:spcPts val="1200"/>
              </a:spcAft>
            </a:pP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mass at rest will remain at rest until a force is applied</a:t>
            </a:r>
          </a:p>
          <a:p>
            <a:pPr marL="1028700" lvl="2">
              <a:spcBef>
                <a:spcPts val="0"/>
              </a:spcBef>
              <a:spcAft>
                <a:spcPts val="1200"/>
              </a:spcAft>
            </a:pPr>
            <a:r>
              <a:rPr lang="en-US" sz="1400" dirty="0">
                <a:latin typeface="Arial" panose="020B0604020202020204" pitchFamily="34" charset="0"/>
                <a:cs typeface="Arial" panose="020B0604020202020204" pitchFamily="34" charset="0"/>
              </a:rPr>
              <a:t>A mass in motion will move at constant speed and direction until a force is applied</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An object’s inertia is proportional to its mass</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An object with more mass requires more force to </a:t>
            </a:r>
            <a:r>
              <a:rPr lang="en-US" sz="1800" dirty="0" smtClean="0">
                <a:latin typeface="Arial" panose="020B0604020202020204" pitchFamily="34" charset="0"/>
                <a:cs typeface="Arial" panose="020B0604020202020204" pitchFamily="34" charset="0"/>
              </a:rPr>
              <a:t>change its motion</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18</a:t>
            </a:fld>
            <a:endParaRPr lang="en-US" dirty="0"/>
          </a:p>
        </p:txBody>
      </p:sp>
      <p:sp>
        <p:nvSpPr>
          <p:cNvPr id="2" name="Title 1"/>
          <p:cNvSpPr>
            <a:spLocks noGrp="1"/>
          </p:cNvSpPr>
          <p:nvPr>
            <p:ph type="title" idx="4294967295"/>
            <p:custDataLst>
              <p:tags r:id="rId5"/>
            </p:custDataLst>
          </p:nvPr>
        </p:nvSpPr>
        <p:spPr>
          <a:xfrm>
            <a:off x="788276" y="312793"/>
            <a:ext cx="8229600" cy="1143000"/>
          </a:xfrm>
          <a:prstGeom prst="rect">
            <a:avLst/>
          </a:prstGeom>
        </p:spPr>
        <p:txBody>
          <a:bodyPr/>
          <a:lstStyle/>
          <a:p>
            <a:pPr algn="l">
              <a:spcBef>
                <a:spcPts val="0"/>
              </a:spcBef>
              <a:defRPr/>
            </a:pPr>
            <a:r>
              <a:rPr lang="de-DE" baseline="30000" dirty="0" smtClean="0">
                <a:solidFill>
                  <a:srgbClr val="EF7D00"/>
                </a:solidFill>
                <a:latin typeface="Arial"/>
                <a:cs typeface="Arial"/>
              </a:rPr>
              <a:t>MASS AND INTERTIA</a:t>
            </a:r>
            <a:endParaRPr lang="de-DE" baseline="30000" dirty="0">
              <a:solidFill>
                <a:srgbClr val="EF7D00"/>
              </a:solidFill>
              <a:latin typeface="Arial"/>
              <a:cs typeface="Arial"/>
            </a:endParaRPr>
          </a:p>
        </p:txBody>
      </p:sp>
      <p:sp>
        <p:nvSpPr>
          <p:cNvPr id="10" name="Content Placeholder 2"/>
          <p:cNvSpPr txBox="1">
            <a:spLocks/>
          </p:cNvSpPr>
          <p:nvPr>
            <p:custDataLst>
              <p:tags r:id="rId6"/>
            </p:custDataLst>
          </p:nvPr>
        </p:nvSpPr>
        <p:spPr>
          <a:xfrm>
            <a:off x="7101091" y="1731825"/>
            <a:ext cx="1936531" cy="346516"/>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ClrTx/>
              <a:buNone/>
            </a:pPr>
            <a:r>
              <a:rPr lang="en-US" sz="1600" dirty="0" smtClean="0">
                <a:latin typeface="Arial" panose="020B0604020202020204" pitchFamily="34" charset="0"/>
                <a:cs typeface="Arial" panose="020B0604020202020204" pitchFamily="34" charset="0"/>
              </a:rPr>
              <a:t>Path with no force applied</a:t>
            </a:r>
          </a:p>
        </p:txBody>
      </p:sp>
      <p:grpSp>
        <p:nvGrpSpPr>
          <p:cNvPr id="7" name="Group 6"/>
          <p:cNvGrpSpPr/>
          <p:nvPr/>
        </p:nvGrpSpPr>
        <p:grpSpPr>
          <a:xfrm>
            <a:off x="4471085" y="1853021"/>
            <a:ext cx="4312915" cy="1409604"/>
            <a:chOff x="464037" y="4485862"/>
            <a:chExt cx="7994164" cy="1409604"/>
          </a:xfrm>
        </p:grpSpPr>
        <p:sp>
          <p:nvSpPr>
            <p:cNvPr id="16" name="Freeform 15"/>
            <p:cNvSpPr/>
            <p:nvPr>
              <p:custDataLst>
                <p:tags r:id="rId7"/>
              </p:custDataLst>
            </p:nvPr>
          </p:nvSpPr>
          <p:spPr>
            <a:xfrm>
              <a:off x="1371178" y="4711182"/>
              <a:ext cx="3943621" cy="312022"/>
            </a:xfrm>
            <a:custGeom>
              <a:avLst/>
              <a:gdLst>
                <a:gd name="connsiteX0" fmla="*/ 0 w 4153802"/>
                <a:gd name="connsiteY0" fmla="*/ 19135 h 521838"/>
                <a:gd name="connsiteX1" fmla="*/ 1694457 w 4153802"/>
                <a:gd name="connsiteY1" fmla="*/ 32135 h 521838"/>
                <a:gd name="connsiteX2" fmla="*/ 3960956 w 4153802"/>
                <a:gd name="connsiteY2" fmla="*/ 318156 h 521838"/>
                <a:gd name="connsiteX3" fmla="*/ 3878617 w 4153802"/>
                <a:gd name="connsiteY3" fmla="*/ 521838 h 521838"/>
                <a:gd name="connsiteX0" fmla="*/ 0 w 3960956"/>
                <a:gd name="connsiteY0" fmla="*/ 19135 h 318156"/>
                <a:gd name="connsiteX1" fmla="*/ 1694457 w 3960956"/>
                <a:gd name="connsiteY1" fmla="*/ 32135 h 318156"/>
                <a:gd name="connsiteX2" fmla="*/ 3960956 w 3960956"/>
                <a:gd name="connsiteY2" fmla="*/ 318156 h 318156"/>
                <a:gd name="connsiteX0" fmla="*/ 0 w 3960956"/>
                <a:gd name="connsiteY0" fmla="*/ 23945 h 322966"/>
                <a:gd name="connsiteX1" fmla="*/ 888399 w 3960956"/>
                <a:gd name="connsiteY1" fmla="*/ 2276 h 322966"/>
                <a:gd name="connsiteX2" fmla="*/ 1694457 w 3960956"/>
                <a:gd name="connsiteY2" fmla="*/ 36945 h 322966"/>
                <a:gd name="connsiteX3" fmla="*/ 3960956 w 3960956"/>
                <a:gd name="connsiteY3" fmla="*/ 322966 h 322966"/>
                <a:gd name="connsiteX0" fmla="*/ 0 w 3960956"/>
                <a:gd name="connsiteY0" fmla="*/ 9173 h 308194"/>
                <a:gd name="connsiteX1" fmla="*/ 905733 w 3960956"/>
                <a:gd name="connsiteY1" fmla="*/ 17840 h 308194"/>
                <a:gd name="connsiteX2" fmla="*/ 1694457 w 3960956"/>
                <a:gd name="connsiteY2" fmla="*/ 22173 h 308194"/>
                <a:gd name="connsiteX3" fmla="*/ 3960956 w 3960956"/>
                <a:gd name="connsiteY3" fmla="*/ 308194 h 308194"/>
                <a:gd name="connsiteX0" fmla="*/ 0 w 3960956"/>
                <a:gd name="connsiteY0" fmla="*/ 772 h 299793"/>
                <a:gd name="connsiteX1" fmla="*/ 905733 w 3960956"/>
                <a:gd name="connsiteY1" fmla="*/ 9439 h 299793"/>
                <a:gd name="connsiteX2" fmla="*/ 1889471 w 3960956"/>
                <a:gd name="connsiteY2" fmla="*/ 44108 h 299793"/>
                <a:gd name="connsiteX3" fmla="*/ 3960956 w 3960956"/>
                <a:gd name="connsiteY3" fmla="*/ 299793 h 299793"/>
                <a:gd name="connsiteX0" fmla="*/ 0 w 3960956"/>
                <a:gd name="connsiteY0" fmla="*/ 5080 h 304101"/>
                <a:gd name="connsiteX1" fmla="*/ 901399 w 3960956"/>
                <a:gd name="connsiteY1" fmla="*/ 746 h 304101"/>
                <a:gd name="connsiteX2" fmla="*/ 1889471 w 3960956"/>
                <a:gd name="connsiteY2" fmla="*/ 48416 h 304101"/>
                <a:gd name="connsiteX3" fmla="*/ 3960956 w 3960956"/>
                <a:gd name="connsiteY3" fmla="*/ 304101 h 304101"/>
                <a:gd name="connsiteX0" fmla="*/ 0 w 3943621"/>
                <a:gd name="connsiteY0" fmla="*/ 771 h 312793"/>
                <a:gd name="connsiteX1" fmla="*/ 884064 w 3943621"/>
                <a:gd name="connsiteY1" fmla="*/ 9438 h 312793"/>
                <a:gd name="connsiteX2" fmla="*/ 1872136 w 3943621"/>
                <a:gd name="connsiteY2" fmla="*/ 57108 h 312793"/>
                <a:gd name="connsiteX3" fmla="*/ 3943621 w 3943621"/>
                <a:gd name="connsiteY3" fmla="*/ 312793 h 312793"/>
                <a:gd name="connsiteX0" fmla="*/ 0 w 3943621"/>
                <a:gd name="connsiteY0" fmla="*/ 0 h 312022"/>
                <a:gd name="connsiteX1" fmla="*/ 884064 w 3943621"/>
                <a:gd name="connsiteY1" fmla="*/ 8667 h 312022"/>
                <a:gd name="connsiteX2" fmla="*/ 1872136 w 3943621"/>
                <a:gd name="connsiteY2" fmla="*/ 56337 h 312022"/>
                <a:gd name="connsiteX3" fmla="*/ 3943621 w 3943621"/>
                <a:gd name="connsiteY3" fmla="*/ 312022 h 312022"/>
                <a:gd name="connsiteX0" fmla="*/ 0 w 3943621"/>
                <a:gd name="connsiteY0" fmla="*/ 0 h 312022"/>
                <a:gd name="connsiteX1" fmla="*/ 884064 w 3943621"/>
                <a:gd name="connsiteY1" fmla="*/ 8667 h 312022"/>
                <a:gd name="connsiteX2" fmla="*/ 1872136 w 3943621"/>
                <a:gd name="connsiteY2" fmla="*/ 56337 h 312022"/>
                <a:gd name="connsiteX3" fmla="*/ 3943621 w 3943621"/>
                <a:gd name="connsiteY3" fmla="*/ 312022 h 312022"/>
                <a:gd name="connsiteX0" fmla="*/ 0 w 3943621"/>
                <a:gd name="connsiteY0" fmla="*/ 0 h 312022"/>
                <a:gd name="connsiteX1" fmla="*/ 884064 w 3943621"/>
                <a:gd name="connsiteY1" fmla="*/ 8667 h 312022"/>
                <a:gd name="connsiteX2" fmla="*/ 1872136 w 3943621"/>
                <a:gd name="connsiteY2" fmla="*/ 56337 h 312022"/>
                <a:gd name="connsiteX3" fmla="*/ 3943621 w 3943621"/>
                <a:gd name="connsiteY3" fmla="*/ 312022 h 312022"/>
                <a:gd name="connsiteX0" fmla="*/ 0 w 3943621"/>
                <a:gd name="connsiteY0" fmla="*/ 0 h 312022"/>
                <a:gd name="connsiteX1" fmla="*/ 884064 w 3943621"/>
                <a:gd name="connsiteY1" fmla="*/ 8667 h 312022"/>
                <a:gd name="connsiteX2" fmla="*/ 1872136 w 3943621"/>
                <a:gd name="connsiteY2" fmla="*/ 56337 h 312022"/>
                <a:gd name="connsiteX3" fmla="*/ 3943621 w 3943621"/>
                <a:gd name="connsiteY3" fmla="*/ 312022 h 312022"/>
                <a:gd name="connsiteX0" fmla="*/ 0 w 3943621"/>
                <a:gd name="connsiteY0" fmla="*/ 0 h 312022"/>
                <a:gd name="connsiteX1" fmla="*/ 884064 w 3943621"/>
                <a:gd name="connsiteY1" fmla="*/ 8667 h 312022"/>
                <a:gd name="connsiteX2" fmla="*/ 1872136 w 3943621"/>
                <a:gd name="connsiteY2" fmla="*/ 56337 h 312022"/>
                <a:gd name="connsiteX3" fmla="*/ 3943621 w 3943621"/>
                <a:gd name="connsiteY3" fmla="*/ 312022 h 312022"/>
                <a:gd name="connsiteX0" fmla="*/ 0 w 3943621"/>
                <a:gd name="connsiteY0" fmla="*/ 0 h 312022"/>
                <a:gd name="connsiteX1" fmla="*/ 884064 w 3943621"/>
                <a:gd name="connsiteY1" fmla="*/ 8667 h 312022"/>
                <a:gd name="connsiteX2" fmla="*/ 1872136 w 3943621"/>
                <a:gd name="connsiteY2" fmla="*/ 56337 h 312022"/>
                <a:gd name="connsiteX3" fmla="*/ 2782203 w 3943621"/>
                <a:gd name="connsiteY3" fmla="*/ 151676 h 312022"/>
                <a:gd name="connsiteX4" fmla="*/ 3943621 w 3943621"/>
                <a:gd name="connsiteY4" fmla="*/ 312022 h 312022"/>
                <a:gd name="connsiteX0" fmla="*/ 0 w 3943621"/>
                <a:gd name="connsiteY0" fmla="*/ 0 h 312022"/>
                <a:gd name="connsiteX1" fmla="*/ 884064 w 3943621"/>
                <a:gd name="connsiteY1" fmla="*/ 8667 h 312022"/>
                <a:gd name="connsiteX2" fmla="*/ 1872136 w 3943621"/>
                <a:gd name="connsiteY2" fmla="*/ 56337 h 312022"/>
                <a:gd name="connsiteX3" fmla="*/ 2907879 w 3943621"/>
                <a:gd name="connsiteY3" fmla="*/ 151676 h 312022"/>
                <a:gd name="connsiteX4" fmla="*/ 3943621 w 3943621"/>
                <a:gd name="connsiteY4" fmla="*/ 312022 h 312022"/>
                <a:gd name="connsiteX0" fmla="*/ 0 w 3943621"/>
                <a:gd name="connsiteY0" fmla="*/ 0 h 312022"/>
                <a:gd name="connsiteX1" fmla="*/ 884064 w 3943621"/>
                <a:gd name="connsiteY1" fmla="*/ 8667 h 312022"/>
                <a:gd name="connsiteX2" fmla="*/ 1872136 w 3943621"/>
                <a:gd name="connsiteY2" fmla="*/ 56337 h 312022"/>
                <a:gd name="connsiteX3" fmla="*/ 2907879 w 3943621"/>
                <a:gd name="connsiteY3" fmla="*/ 151676 h 312022"/>
                <a:gd name="connsiteX4" fmla="*/ 3432250 w 3943621"/>
                <a:gd name="connsiteY4" fmla="*/ 229682 h 312022"/>
                <a:gd name="connsiteX5" fmla="*/ 3943621 w 3943621"/>
                <a:gd name="connsiteY5" fmla="*/ 312022 h 312022"/>
                <a:gd name="connsiteX0" fmla="*/ 0 w 3943621"/>
                <a:gd name="connsiteY0" fmla="*/ 0 h 312022"/>
                <a:gd name="connsiteX1" fmla="*/ 884064 w 3943621"/>
                <a:gd name="connsiteY1" fmla="*/ 8667 h 312022"/>
                <a:gd name="connsiteX2" fmla="*/ 1872136 w 3943621"/>
                <a:gd name="connsiteY2" fmla="*/ 56337 h 312022"/>
                <a:gd name="connsiteX3" fmla="*/ 2821206 w 3943621"/>
                <a:gd name="connsiteY3" fmla="*/ 151676 h 312022"/>
                <a:gd name="connsiteX4" fmla="*/ 3432250 w 3943621"/>
                <a:gd name="connsiteY4" fmla="*/ 229682 h 312022"/>
                <a:gd name="connsiteX5" fmla="*/ 3943621 w 3943621"/>
                <a:gd name="connsiteY5" fmla="*/ 312022 h 312022"/>
                <a:gd name="connsiteX0" fmla="*/ 0 w 3943621"/>
                <a:gd name="connsiteY0" fmla="*/ 0 h 312022"/>
                <a:gd name="connsiteX1" fmla="*/ 884064 w 3943621"/>
                <a:gd name="connsiteY1" fmla="*/ 8667 h 312022"/>
                <a:gd name="connsiteX2" fmla="*/ 1872136 w 3943621"/>
                <a:gd name="connsiteY2" fmla="*/ 56337 h 312022"/>
                <a:gd name="connsiteX3" fmla="*/ 2821206 w 3943621"/>
                <a:gd name="connsiteY3" fmla="*/ 151676 h 312022"/>
                <a:gd name="connsiteX4" fmla="*/ 3432250 w 3943621"/>
                <a:gd name="connsiteY4" fmla="*/ 229682 h 312022"/>
                <a:gd name="connsiteX5" fmla="*/ 3943621 w 3943621"/>
                <a:gd name="connsiteY5" fmla="*/ 312022 h 31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621" h="312022">
                  <a:moveTo>
                    <a:pt x="0" y="0"/>
                  </a:moveTo>
                  <a:lnTo>
                    <a:pt x="884064" y="8667"/>
                  </a:lnTo>
                  <a:cubicBezTo>
                    <a:pt x="1257481" y="15168"/>
                    <a:pt x="1549279" y="32502"/>
                    <a:pt x="1872136" y="56337"/>
                  </a:cubicBezTo>
                  <a:cubicBezTo>
                    <a:pt x="2194993" y="80172"/>
                    <a:pt x="2561187" y="122785"/>
                    <a:pt x="2821206" y="151676"/>
                  </a:cubicBezTo>
                  <a:cubicBezTo>
                    <a:pt x="3081225" y="180567"/>
                    <a:pt x="3246625" y="202958"/>
                    <a:pt x="3432250" y="229682"/>
                  </a:cubicBezTo>
                  <a:lnTo>
                    <a:pt x="3943621" y="312022"/>
                  </a:lnTo>
                </a:path>
              </a:pathLst>
            </a:custGeom>
            <a:noFill/>
            <a:ln w="25400">
              <a:solidFill>
                <a:srgbClr val="00B050"/>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p:cNvSpPr txBox="1">
              <a:spLocks/>
            </p:cNvSpPr>
            <p:nvPr>
              <p:custDataLst>
                <p:tags r:id="rId8"/>
              </p:custDataLst>
            </p:nvPr>
          </p:nvSpPr>
          <p:spPr>
            <a:xfrm>
              <a:off x="5345331" y="5011588"/>
              <a:ext cx="3112870" cy="88387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ClrTx/>
                <a:buNone/>
              </a:pPr>
              <a:r>
                <a:rPr lang="en-US" sz="1600" dirty="0" smtClean="0">
                  <a:latin typeface="Arial" panose="020B0604020202020204" pitchFamily="34" charset="0"/>
                  <a:cs typeface="Arial" panose="020B0604020202020204" pitchFamily="34" charset="0"/>
                </a:rPr>
                <a:t>Path with force applied down, amount of deflection depends on mass (inertia)</a:t>
              </a:r>
            </a:p>
          </p:txBody>
        </p:sp>
        <p:cxnSp>
          <p:nvCxnSpPr>
            <p:cNvPr id="13" name="Straight Arrow Connector 12"/>
            <p:cNvCxnSpPr/>
            <p:nvPr/>
          </p:nvCxnSpPr>
          <p:spPr>
            <a:xfrm>
              <a:off x="1366936" y="4688242"/>
              <a:ext cx="3971925" cy="1443"/>
            </a:xfrm>
            <a:prstGeom prst="straightConnector1">
              <a:avLst/>
            </a:prstGeom>
            <a:ln>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Oval 10"/>
            <p:cNvSpPr/>
            <p:nvPr>
              <p:custDataLst>
                <p:tags r:id="rId9"/>
              </p:custDataLst>
            </p:nvPr>
          </p:nvSpPr>
          <p:spPr>
            <a:xfrm>
              <a:off x="604839" y="4485862"/>
              <a:ext cx="761753" cy="420541"/>
            </a:xfrm>
            <a:prstGeom prst="ellipse">
              <a:avLst/>
            </a:prstGeom>
            <a:solidFill>
              <a:srgbClr val="33A8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custDataLst>
                <p:tags r:id="rId10"/>
              </p:custDataLst>
            </p:nvPr>
          </p:nvSpPr>
          <p:spPr>
            <a:xfrm>
              <a:off x="824779" y="4485862"/>
              <a:ext cx="321873" cy="34253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sz="1600" dirty="0" smtClean="0"/>
                <a:t>m</a:t>
              </a:r>
            </a:p>
          </p:txBody>
        </p:sp>
        <p:sp>
          <p:nvSpPr>
            <p:cNvPr id="19" name="Content Placeholder 2"/>
            <p:cNvSpPr txBox="1">
              <a:spLocks/>
            </p:cNvSpPr>
            <p:nvPr>
              <p:custDataLst>
                <p:tags r:id="rId11"/>
              </p:custDataLst>
            </p:nvPr>
          </p:nvSpPr>
          <p:spPr>
            <a:xfrm>
              <a:off x="464037" y="4935527"/>
              <a:ext cx="3393588" cy="346516"/>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ClrTx/>
                <a:buNone/>
              </a:pPr>
              <a:r>
                <a:rPr lang="en-US" sz="1600" dirty="0" smtClean="0">
                  <a:latin typeface="Arial" panose="020B0604020202020204" pitchFamily="34" charset="0"/>
                  <a:cs typeface="Arial" panose="020B0604020202020204" pitchFamily="34" charset="0"/>
                </a:rPr>
                <a:t>Object (mass) moving to the right</a:t>
              </a:r>
            </a:p>
          </p:txBody>
        </p:sp>
      </p:grpSp>
    </p:spTree>
    <p:custDataLst>
      <p:tags r:id="rId1"/>
    </p:custDataLst>
    <p:extLst>
      <p:ext uri="{BB962C8B-B14F-4D97-AF65-F5344CB8AC3E}">
        <p14:creationId xmlns:p14="http://schemas.microsoft.com/office/powerpoint/2010/main" val="136449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Different physical systems have different resonant frequencies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Frequency at which a system or object will oscillate or vibrate</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In many systems, mass affects resonant frequency</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Piano string example</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The mass of a piano string is one of the factors that determines its </a:t>
            </a:r>
            <a:r>
              <a:rPr lang="en-US" sz="1800" dirty="0" smtClean="0">
                <a:latin typeface="Arial" panose="020B0604020202020204" pitchFamily="34" charset="0"/>
                <a:cs typeface="Arial" panose="020B0604020202020204" pitchFamily="34" charset="0"/>
              </a:rPr>
              <a:t>frequency,</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pitch of the </a:t>
            </a:r>
            <a:r>
              <a:rPr lang="en-US" sz="1800" dirty="0" smtClean="0">
                <a:latin typeface="Arial" panose="020B0604020202020204" pitchFamily="34" charset="0"/>
                <a:cs typeface="Arial" panose="020B0604020202020204" pitchFamily="34" charset="0"/>
              </a:rPr>
              <a:t>note</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Mass spectrometer example</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An </a:t>
            </a:r>
            <a:r>
              <a:rPr lang="en-US" sz="1800" dirty="0">
                <a:latin typeface="Arial" panose="020B0604020202020204" pitchFamily="34" charset="0"/>
                <a:cs typeface="Arial" panose="020B0604020202020204" pitchFamily="34" charset="0"/>
              </a:rPr>
              <a:t>ion’s mass </a:t>
            </a:r>
            <a:r>
              <a:rPr lang="en-US" sz="1800" dirty="0" smtClean="0">
                <a:latin typeface="Arial" panose="020B0604020202020204" pitchFamily="34" charset="0"/>
                <a:cs typeface="Arial" panose="020B0604020202020204" pitchFamily="34" charset="0"/>
              </a:rPr>
              <a:t>is one of the factors that determines if that ion will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resonate to pass through a mass filter</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19</a:t>
            </a:fld>
            <a:endParaRPr lang="en-US" dirty="0"/>
          </a:p>
        </p:txBody>
      </p:sp>
      <p:sp>
        <p:nvSpPr>
          <p:cNvPr id="2" name="Title 1"/>
          <p:cNvSpPr>
            <a:spLocks noGrp="1"/>
          </p:cNvSpPr>
          <p:nvPr>
            <p:ph type="title" idx="4294967295"/>
            <p:custDataLst>
              <p:tags r:id="rId5"/>
            </p:custDataLst>
          </p:nvPr>
        </p:nvSpPr>
        <p:spPr>
          <a:xfrm>
            <a:off x="409904" y="274638"/>
            <a:ext cx="8229600" cy="1143000"/>
          </a:xfrm>
          <a:prstGeom prst="rect">
            <a:avLst/>
          </a:prstGeom>
        </p:spPr>
        <p:txBody>
          <a:bodyPr/>
          <a:lstStyle/>
          <a:p>
            <a:pPr algn="l">
              <a:spcBef>
                <a:spcPts val="0"/>
              </a:spcBef>
              <a:defRPr/>
            </a:pPr>
            <a:r>
              <a:rPr lang="de-DE" baseline="30000" dirty="0" smtClean="0">
                <a:solidFill>
                  <a:srgbClr val="EF7D00"/>
                </a:solidFill>
                <a:latin typeface="Arial"/>
                <a:cs typeface="Arial"/>
              </a:rPr>
              <a:t>MASS AND RESONANT FREQUENCY</a:t>
            </a:r>
            <a:endParaRPr lang="de-DE" baseline="30000" dirty="0">
              <a:solidFill>
                <a:srgbClr val="EF7D00"/>
              </a:solidFill>
              <a:latin typeface="Arial"/>
              <a:cs typeface="Arial"/>
            </a:endParaRPr>
          </a:p>
        </p:txBody>
      </p:sp>
    </p:spTree>
    <p:custDataLst>
      <p:tags r:id="rId1"/>
    </p:custDataLst>
    <p:extLst>
      <p:ext uri="{BB962C8B-B14F-4D97-AF65-F5344CB8AC3E}">
        <p14:creationId xmlns:p14="http://schemas.microsoft.com/office/powerpoint/2010/main" val="426620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lstStyle/>
          <a:p>
            <a:pPr>
              <a:spcBef>
                <a:spcPts val="0"/>
              </a:spcBef>
              <a:spcAft>
                <a:spcPts val="1200"/>
              </a:spcAft>
            </a:pPr>
            <a:r>
              <a:rPr lang="en-US" dirty="0" smtClean="0"/>
              <a:t>Develop expertise </a:t>
            </a:r>
            <a:r>
              <a:rPr lang="en-US" dirty="0"/>
              <a:t>with </a:t>
            </a:r>
            <a:r>
              <a:rPr lang="en-US" dirty="0" smtClean="0"/>
              <a:t>LINXON myRGA</a:t>
            </a:r>
          </a:p>
          <a:p>
            <a:pPr>
              <a:spcBef>
                <a:spcPts val="0"/>
              </a:spcBef>
              <a:spcAft>
                <a:spcPts val="1200"/>
              </a:spcAft>
            </a:pPr>
            <a:r>
              <a:rPr lang="en-US" dirty="0"/>
              <a:t>Understanding gas theory is an essential part of learning how RGAs work and how they can be used to meet customer needs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8" name="Slide Number Placeholder 7"/>
          <p:cNvSpPr>
            <a:spLocks noGrp="1"/>
          </p:cNvSpPr>
          <p:nvPr>
            <p:ph type="sldNum" sz="quarter" idx="4"/>
            <p:custDataLst>
              <p:tags r:id="rId4"/>
            </p:custDataLst>
          </p:nvPr>
        </p:nvSpPr>
        <p:spPr/>
        <p:txBody>
          <a:bodyPr/>
          <a:lstStyle/>
          <a:p>
            <a:fld id="{B20746DB-6A1D-3D49-90D0-3E2AC33F20DE}" type="slidenum">
              <a:rPr lang="en-US" smtClean="0"/>
              <a:t>2</a:t>
            </a:fld>
            <a:endParaRPr lang="en-US" dirty="0"/>
          </a:p>
        </p:txBody>
      </p:sp>
      <p:sp>
        <p:nvSpPr>
          <p:cNvPr id="2" name="Title 1"/>
          <p:cNvSpPr>
            <a:spLocks noGrp="1"/>
          </p:cNvSpPr>
          <p:nvPr>
            <p:ph type="title" idx="4294967295"/>
            <p:custDataLst>
              <p:tags r:id="rId5"/>
            </p:custDataLst>
          </p:nvPr>
        </p:nvSpPr>
        <p:spPr>
          <a:xfrm>
            <a:off x="540000" y="274638"/>
            <a:ext cx="8229600" cy="1143000"/>
          </a:xfrm>
          <a:prstGeom prst="rect">
            <a:avLst/>
          </a:prstGeom>
        </p:spPr>
        <p:txBody>
          <a:bodyPr/>
          <a:lstStyle/>
          <a:p>
            <a:pPr algn="l"/>
            <a:r>
              <a:rPr lang="de-DE" sz="3600" baseline="30000" dirty="0" smtClean="0">
                <a:solidFill>
                  <a:srgbClr val="EF7D00"/>
                </a:solidFill>
                <a:latin typeface="Arial"/>
                <a:cs typeface="Arial"/>
              </a:rPr>
              <a:t/>
            </a:r>
            <a:br>
              <a:rPr lang="de-DE" sz="3600" baseline="30000" dirty="0" smtClean="0">
                <a:solidFill>
                  <a:srgbClr val="EF7D00"/>
                </a:solidFill>
                <a:latin typeface="Arial"/>
                <a:cs typeface="Arial"/>
              </a:rPr>
            </a:br>
            <a:r>
              <a:rPr lang="de-DE" sz="3600" baseline="30000" dirty="0" smtClean="0">
                <a:solidFill>
                  <a:srgbClr val="EF7D00"/>
                </a:solidFill>
                <a:latin typeface="Arial"/>
                <a:cs typeface="Arial"/>
              </a:rPr>
              <a:t>PURPOSE</a:t>
            </a:r>
            <a:endParaRPr lang="en-US" sz="3600" dirty="0">
              <a:solidFill>
                <a:srgbClr val="EF7D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8382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custDataLst>
              <p:tags r:id="rId2"/>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3"/>
            </p:custDataLst>
          </p:nvPr>
        </p:nvSpPr>
        <p:spPr/>
        <p:txBody>
          <a:bodyPr/>
          <a:lstStyle/>
          <a:p>
            <a:fld id="{B20746DB-6A1D-3D49-90D0-3E2AC33F20DE}" type="slidenum">
              <a:rPr lang="en-US" smtClean="0"/>
              <a:t>20</a:t>
            </a:fld>
            <a:endParaRPr lang="en-US" dirty="0"/>
          </a:p>
        </p:txBody>
      </p:sp>
      <p:sp>
        <p:nvSpPr>
          <p:cNvPr id="2" name="Title 1"/>
          <p:cNvSpPr>
            <a:spLocks noGrp="1"/>
          </p:cNvSpPr>
          <p:nvPr>
            <p:ph type="title" idx="4294967295"/>
            <p:custDataLst>
              <p:tags r:id="rId4"/>
            </p:custDataLst>
          </p:nvPr>
        </p:nvSpPr>
        <p:spPr>
          <a:xfrm>
            <a:off x="442634" y="297000"/>
            <a:ext cx="8629650" cy="1143000"/>
          </a:xfrm>
          <a:prstGeom prst="rect">
            <a:avLst/>
          </a:prstGeom>
        </p:spPr>
        <p:txBody>
          <a:bodyPr>
            <a:noAutofit/>
          </a:bodyPr>
          <a:lstStyle/>
          <a:p>
            <a:pPr algn="l">
              <a:spcBef>
                <a:spcPts val="0"/>
              </a:spcBef>
              <a:defRPr/>
            </a:pPr>
            <a:r>
              <a:rPr lang="de-DE" baseline="30000" dirty="0" smtClean="0">
                <a:solidFill>
                  <a:srgbClr val="EF7D00"/>
                </a:solidFill>
                <a:latin typeface="Arial"/>
                <a:cs typeface="Arial"/>
              </a:rPr>
              <a:t>MASS AND SUBATOMIC PARTICLES –</a:t>
            </a:r>
            <a:br>
              <a:rPr lang="de-DE" baseline="30000" dirty="0" smtClean="0">
                <a:solidFill>
                  <a:srgbClr val="EF7D00"/>
                </a:solidFill>
                <a:latin typeface="Arial"/>
                <a:cs typeface="Arial"/>
              </a:rPr>
            </a:br>
            <a:r>
              <a:rPr lang="de-DE" baseline="30000" dirty="0" smtClean="0">
                <a:solidFill>
                  <a:srgbClr val="EF7D00"/>
                </a:solidFill>
                <a:latin typeface="Arial"/>
                <a:cs typeface="Arial"/>
              </a:rPr>
              <a:t> ATOMIC MASS UNIT</a:t>
            </a:r>
            <a:endParaRPr lang="de-DE" baseline="30000" dirty="0">
              <a:solidFill>
                <a:srgbClr val="EF7D00"/>
              </a:solidFill>
              <a:latin typeface="Arial"/>
              <a:cs typeface="Arial"/>
            </a:endParaRPr>
          </a:p>
        </p:txBody>
      </p:sp>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696994127"/>
              </p:ext>
            </p:extLst>
          </p:nvPr>
        </p:nvGraphicFramePr>
        <p:xfrm>
          <a:off x="795455" y="3506375"/>
          <a:ext cx="2208975" cy="946404"/>
        </p:xfrm>
        <a:graphic>
          <a:graphicData uri="http://schemas.openxmlformats.org/drawingml/2006/table">
            <a:tbl>
              <a:tblPr firstRow="1" firstCol="1" bandRow="1"/>
              <a:tblGrid>
                <a:gridCol w="1171746"/>
                <a:gridCol w="1037229"/>
              </a:tblGrid>
              <a:tr h="315468">
                <a:tc>
                  <a:txBody>
                    <a:bodyPr/>
                    <a:lstStyle/>
                    <a:p>
                      <a:pPr marL="0" marR="0">
                        <a:lnSpc>
                          <a:spcPct val="115000"/>
                        </a:lnSpc>
                        <a:spcBef>
                          <a:spcPts val="0"/>
                        </a:spcBef>
                        <a:spcAft>
                          <a:spcPts val="0"/>
                        </a:spcAft>
                      </a:pPr>
                      <a:r>
                        <a:rPr lang="en-US" sz="1800" b="0" dirty="0">
                          <a:solidFill>
                            <a:srgbClr val="404040"/>
                          </a:solidFill>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0" dirty="0" smtClean="0">
                          <a:solidFill>
                            <a:srgbClr val="404040"/>
                          </a:solidFill>
                          <a:effectLst/>
                          <a:latin typeface="Arial" panose="020B0604020202020204" pitchFamily="34" charset="0"/>
                          <a:ea typeface="Calibri"/>
                          <a:cs typeface="Arial" panose="020B0604020202020204" pitchFamily="34" charset="0"/>
                        </a:rPr>
                        <a:t> Mass</a:t>
                      </a:r>
                      <a:endParaRPr lang="en-US" sz="1800" b="0" dirty="0">
                        <a:solidFill>
                          <a:srgbClr val="40404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marL="0" marR="0">
                        <a:lnSpc>
                          <a:spcPct val="115000"/>
                        </a:lnSpc>
                        <a:spcBef>
                          <a:spcPts val="0"/>
                        </a:spcBef>
                        <a:spcAft>
                          <a:spcPts val="0"/>
                        </a:spcAft>
                      </a:pPr>
                      <a:r>
                        <a:rPr lang="en-US" sz="1800" b="0" dirty="0">
                          <a:solidFill>
                            <a:srgbClr val="404040"/>
                          </a:solidFill>
                          <a:effectLst/>
                          <a:latin typeface="Arial" panose="020B0604020202020204" pitchFamily="34" charset="0"/>
                          <a:ea typeface="Calibri"/>
                          <a:cs typeface="Arial" panose="020B0604020202020204" pitchFamily="34" charset="0"/>
                        </a:rPr>
                        <a:t>Proton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0" dirty="0" smtClean="0">
                          <a:solidFill>
                            <a:srgbClr val="404040"/>
                          </a:solidFill>
                          <a:effectLst/>
                          <a:latin typeface="Arial" panose="020B0604020202020204" pitchFamily="34" charset="0"/>
                          <a:ea typeface="Calibri"/>
                          <a:cs typeface="Arial" panose="020B0604020202020204" pitchFamily="34" charset="0"/>
                        </a:rPr>
                        <a:t> 1 </a:t>
                      </a:r>
                      <a:r>
                        <a:rPr lang="en-US" sz="1800" b="0" dirty="0">
                          <a:solidFill>
                            <a:srgbClr val="404040"/>
                          </a:solidFill>
                          <a:effectLst/>
                          <a:latin typeface="Arial" panose="020B0604020202020204" pitchFamily="34" charset="0"/>
                          <a:ea typeface="Calibri"/>
                          <a:cs typeface="Arial" panose="020B0604020202020204" pitchFamily="34" charset="0"/>
                        </a:rPr>
                        <a:t>amu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marL="0" marR="0">
                        <a:lnSpc>
                          <a:spcPct val="115000"/>
                        </a:lnSpc>
                        <a:spcBef>
                          <a:spcPts val="0"/>
                        </a:spcBef>
                        <a:spcAft>
                          <a:spcPts val="0"/>
                        </a:spcAft>
                      </a:pPr>
                      <a:r>
                        <a:rPr lang="en-US" sz="1800" b="0" dirty="0">
                          <a:solidFill>
                            <a:srgbClr val="404040"/>
                          </a:solidFill>
                          <a:effectLst/>
                          <a:latin typeface="Arial" panose="020B0604020202020204" pitchFamily="34" charset="0"/>
                          <a:ea typeface="Calibri"/>
                          <a:cs typeface="Arial" panose="020B0604020202020204" pitchFamily="34" charset="0"/>
                        </a:rPr>
                        <a:t>Neutron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0" dirty="0" smtClean="0">
                          <a:solidFill>
                            <a:srgbClr val="404040"/>
                          </a:solidFill>
                          <a:effectLst/>
                          <a:latin typeface="Arial" panose="020B0604020202020204" pitchFamily="34" charset="0"/>
                          <a:ea typeface="Calibri"/>
                          <a:cs typeface="Arial" panose="020B0604020202020204" pitchFamily="34" charset="0"/>
                        </a:rPr>
                        <a:t> 1 </a:t>
                      </a:r>
                      <a:r>
                        <a:rPr lang="en-US" sz="1800" b="0" dirty="0">
                          <a:solidFill>
                            <a:srgbClr val="404040"/>
                          </a:solidFill>
                          <a:effectLst/>
                          <a:latin typeface="Arial" panose="020B0604020202020204" pitchFamily="34" charset="0"/>
                          <a:ea typeface="Calibri"/>
                          <a:cs typeface="Arial" panose="020B0604020202020204" pitchFamily="34" charset="0"/>
                        </a:rPr>
                        <a:t>amu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1812224103"/>
              </p:ext>
            </p:extLst>
          </p:nvPr>
        </p:nvGraphicFramePr>
        <p:xfrm>
          <a:off x="795455" y="5065197"/>
          <a:ext cx="2206529" cy="630936"/>
        </p:xfrm>
        <a:graphic>
          <a:graphicData uri="http://schemas.openxmlformats.org/drawingml/2006/table">
            <a:tbl>
              <a:tblPr firstRow="1" firstCol="1" bandRow="1"/>
              <a:tblGrid>
                <a:gridCol w="1171746"/>
                <a:gridCol w="1034783"/>
              </a:tblGrid>
              <a:tr h="315468">
                <a:tc>
                  <a:txBody>
                    <a:bodyPr/>
                    <a:lstStyle/>
                    <a:p>
                      <a:pPr marL="0" marR="0">
                        <a:lnSpc>
                          <a:spcPct val="115000"/>
                        </a:lnSpc>
                        <a:spcBef>
                          <a:spcPts val="0"/>
                        </a:spcBef>
                        <a:spcAft>
                          <a:spcPts val="0"/>
                        </a:spcAft>
                      </a:pPr>
                      <a:r>
                        <a:rPr lang="en-US" sz="1800" b="0" dirty="0">
                          <a:solidFill>
                            <a:srgbClr val="404040"/>
                          </a:solidFill>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0" dirty="0" smtClean="0">
                          <a:solidFill>
                            <a:srgbClr val="404040"/>
                          </a:solidFill>
                          <a:effectLst/>
                          <a:latin typeface="Arial" panose="020B0604020202020204" pitchFamily="34" charset="0"/>
                          <a:ea typeface="Calibri"/>
                          <a:cs typeface="Arial" panose="020B0604020202020204" pitchFamily="34" charset="0"/>
                        </a:rPr>
                        <a:t> Mass</a:t>
                      </a:r>
                      <a:endParaRPr lang="en-US" sz="1800" b="0" dirty="0">
                        <a:solidFill>
                          <a:srgbClr val="40404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marL="0" marR="0">
                        <a:lnSpc>
                          <a:spcPct val="115000"/>
                        </a:lnSpc>
                        <a:spcBef>
                          <a:spcPts val="0"/>
                        </a:spcBef>
                        <a:spcAft>
                          <a:spcPts val="0"/>
                        </a:spcAft>
                      </a:pPr>
                      <a:r>
                        <a:rPr lang="en-US" sz="1800" b="0" dirty="0">
                          <a:solidFill>
                            <a:srgbClr val="404040"/>
                          </a:solidFill>
                          <a:effectLst/>
                          <a:latin typeface="Arial" panose="020B0604020202020204" pitchFamily="34" charset="0"/>
                          <a:ea typeface="Calibri"/>
                          <a:cs typeface="Arial" panose="020B0604020202020204" pitchFamily="34" charset="0"/>
                        </a:rPr>
                        <a:t>Electron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0" dirty="0" smtClean="0">
                          <a:solidFill>
                            <a:srgbClr val="404040"/>
                          </a:solidFill>
                          <a:effectLst/>
                          <a:latin typeface="Arial" panose="020B0604020202020204" pitchFamily="34" charset="0"/>
                          <a:ea typeface="Calibri"/>
                          <a:cs typeface="Arial" panose="020B0604020202020204" pitchFamily="34" charset="0"/>
                        </a:rPr>
                        <a:t> 0 </a:t>
                      </a:r>
                      <a:r>
                        <a:rPr lang="en-US" sz="1800" b="0" dirty="0">
                          <a:solidFill>
                            <a:srgbClr val="404040"/>
                          </a:solidFill>
                          <a:effectLst/>
                          <a:latin typeface="Arial" panose="020B0604020202020204" pitchFamily="34" charset="0"/>
                          <a:ea typeface="Calibri"/>
                          <a:cs typeface="Arial" panose="020B0604020202020204" pitchFamily="34" charset="0"/>
                        </a:rPr>
                        <a:t>amu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2"/>
          <p:cNvSpPr txBox="1">
            <a:spLocks/>
          </p:cNvSpPr>
          <p:nvPr>
            <p:custDataLst>
              <p:tags r:id="rId7"/>
            </p:custDataLst>
          </p:nvPr>
        </p:nvSpPr>
        <p:spPr>
          <a:xfrm>
            <a:off x="672852" y="4641014"/>
            <a:ext cx="4084607" cy="42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r>
              <a:rPr lang="en-US" sz="1800" dirty="0" smtClean="0">
                <a:solidFill>
                  <a:srgbClr val="EF7D00"/>
                </a:solidFill>
                <a:latin typeface="Arial" panose="020B0604020202020204" pitchFamily="34" charset="0"/>
                <a:cs typeface="Arial" panose="020B0604020202020204" pitchFamily="34" charset="0"/>
              </a:rPr>
              <a:t>Electron</a:t>
            </a:r>
          </a:p>
        </p:txBody>
      </p:sp>
      <p:sp>
        <p:nvSpPr>
          <p:cNvPr id="9" name="Content Placeholder 2"/>
          <p:cNvSpPr txBox="1">
            <a:spLocks/>
          </p:cNvSpPr>
          <p:nvPr>
            <p:custDataLst>
              <p:tags r:id="rId8"/>
            </p:custDataLst>
          </p:nvPr>
        </p:nvSpPr>
        <p:spPr>
          <a:xfrm>
            <a:off x="457200" y="1600203"/>
            <a:ext cx="8229600" cy="13931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buClr>
                <a:srgbClr val="EF7D00"/>
              </a:buClr>
            </a:pPr>
            <a:r>
              <a:rPr lang="en-US" sz="1800" dirty="0" smtClean="0">
                <a:latin typeface="Arial" panose="020B0604020202020204" pitchFamily="34" charset="0"/>
                <a:cs typeface="Arial" panose="020B0604020202020204" pitchFamily="34" charset="0"/>
              </a:rPr>
              <a:t>The atomic mass unit (amu or u)</a:t>
            </a:r>
          </a:p>
          <a:p>
            <a:pPr marL="228600" indent="-228600">
              <a:spcBef>
                <a:spcPts val="0"/>
              </a:spcBef>
              <a:spcAft>
                <a:spcPts val="1200"/>
              </a:spcAft>
              <a:buClr>
                <a:srgbClr val="EF7D00"/>
              </a:buClr>
            </a:pPr>
            <a:r>
              <a:rPr lang="en-US" sz="1800" dirty="0" smtClean="0">
                <a:latin typeface="Arial" panose="020B0604020202020204" pitchFamily="34" charset="0"/>
                <a:cs typeface="Arial" panose="020B0604020202020204" pitchFamily="34" charset="0"/>
              </a:rPr>
              <a:t>1 amu = mass of either 1 proton or 1 neutron</a:t>
            </a:r>
          </a:p>
          <a:p>
            <a:pPr marL="228600" indent="-228600">
              <a:spcBef>
                <a:spcPts val="0"/>
              </a:spcBef>
              <a:spcAft>
                <a:spcPts val="1200"/>
              </a:spcAft>
              <a:buClr>
                <a:srgbClr val="EF7D00"/>
              </a:buClr>
            </a:pPr>
            <a:r>
              <a:rPr lang="en-US" sz="1800" dirty="0" smtClean="0">
                <a:latin typeface="Arial" panose="020B0604020202020204" pitchFamily="34" charset="0"/>
                <a:cs typeface="Arial" panose="020B0604020202020204" pitchFamily="34" charset="0"/>
              </a:rPr>
              <a:t>1 amu = 1.66 x 10</a:t>
            </a:r>
            <a:r>
              <a:rPr lang="en-US" sz="1800" baseline="30000" dirty="0" smtClean="0">
                <a:latin typeface="Arial" panose="020B0604020202020204" pitchFamily="34" charset="0"/>
                <a:cs typeface="Arial" panose="020B0604020202020204" pitchFamily="34" charset="0"/>
              </a:rPr>
              <a:t>-27</a:t>
            </a:r>
            <a:r>
              <a:rPr lang="en-US" sz="1800" dirty="0" smtClean="0">
                <a:latin typeface="Arial" panose="020B0604020202020204" pitchFamily="34" charset="0"/>
                <a:cs typeface="Arial" panose="020B0604020202020204" pitchFamily="34" charset="0"/>
              </a:rPr>
              <a:t> kg</a:t>
            </a:r>
          </a:p>
        </p:txBody>
      </p:sp>
      <p:sp>
        <p:nvSpPr>
          <p:cNvPr id="6" name="TextBox 5"/>
          <p:cNvSpPr txBox="1"/>
          <p:nvPr/>
        </p:nvSpPr>
        <p:spPr>
          <a:xfrm>
            <a:off x="672852" y="2993368"/>
            <a:ext cx="2198038" cy="646331"/>
          </a:xfrm>
          <a:prstGeom prst="rect">
            <a:avLst/>
          </a:prstGeom>
          <a:noFill/>
        </p:spPr>
        <p:txBody>
          <a:bodyPr wrap="none" rtlCol="0">
            <a:spAutoFit/>
          </a:bodyPr>
          <a:lstStyle/>
          <a:p>
            <a:r>
              <a:rPr lang="en-US" dirty="0">
                <a:solidFill>
                  <a:srgbClr val="EF7D00"/>
                </a:solidFill>
                <a:latin typeface="Arial" panose="020B0604020202020204" pitchFamily="34" charset="0"/>
                <a:cs typeface="Arial" panose="020B0604020202020204" pitchFamily="34" charset="0"/>
              </a:rPr>
              <a:t>Proton and Neutron</a:t>
            </a:r>
          </a:p>
          <a:p>
            <a:endParaRPr lang="en-US" dirty="0">
              <a:solidFill>
                <a:srgbClr val="EF7D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2927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96890" cy="4392000"/>
          </a:xfrm>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Atomic mass is the mass of an atom</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Unit of measure is the atomic </a:t>
            </a:r>
            <a:r>
              <a:rPr lang="en-US" dirty="0">
                <a:latin typeface="Arial" panose="020B0604020202020204" pitchFamily="34" charset="0"/>
                <a:cs typeface="Arial" panose="020B0604020202020204" pitchFamily="34" charset="0"/>
              </a:rPr>
              <a:t>mass </a:t>
            </a:r>
            <a:r>
              <a:rPr lang="en-US" dirty="0" smtClean="0">
                <a:latin typeface="Arial" panose="020B0604020202020204" pitchFamily="34" charset="0"/>
                <a:cs typeface="Arial" panose="020B0604020202020204" pitchFamily="34" charset="0"/>
              </a:rPr>
              <a:t>unit (amu or u)</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Equal to the </a:t>
            </a:r>
            <a:r>
              <a:rPr lang="en-US" dirty="0">
                <a:latin typeface="Arial" panose="020B0604020202020204" pitchFamily="34" charset="0"/>
                <a:cs typeface="Arial" panose="020B0604020202020204" pitchFamily="34" charset="0"/>
              </a:rPr>
              <a:t>total number of protons and </a:t>
            </a:r>
            <a:r>
              <a:rPr lang="en-US" dirty="0" smtClean="0">
                <a:latin typeface="Arial" panose="020B0604020202020204" pitchFamily="34" charset="0"/>
                <a:cs typeface="Arial" panose="020B0604020202020204" pitchFamily="34" charset="0"/>
              </a:rPr>
              <a:t>neutrons in the atom</a:t>
            </a:r>
            <a:endParaRPr lang="en-US"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For example, carbon-12 atom: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6 protons and 6 neutrons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6 + 6 = 12</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Atomic mass is 12 amu</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21</a:t>
            </a:fld>
            <a:endParaRPr lang="en-US" dirty="0"/>
          </a:p>
        </p:txBody>
      </p:sp>
      <p:sp>
        <p:nvSpPr>
          <p:cNvPr id="2" name="Title 1"/>
          <p:cNvSpPr>
            <a:spLocks noGrp="1"/>
          </p:cNvSpPr>
          <p:nvPr>
            <p:ph type="title" idx="4294967295"/>
            <p:custDataLst>
              <p:tags r:id="rId5"/>
            </p:custDataLst>
          </p:nvPr>
        </p:nvSpPr>
        <p:spPr>
          <a:xfrm>
            <a:off x="540000" y="274638"/>
            <a:ext cx="8229600" cy="1143000"/>
          </a:xfrm>
          <a:prstGeom prst="rect">
            <a:avLst/>
          </a:prstGeom>
        </p:spPr>
        <p:txBody>
          <a:bodyPr/>
          <a:lstStyle/>
          <a:p>
            <a:pPr algn="l"/>
            <a:r>
              <a:rPr lang="en-US" baseline="30000" dirty="0" smtClean="0">
                <a:solidFill>
                  <a:srgbClr val="EF7D00"/>
                </a:solidFill>
                <a:latin typeface="Arial"/>
                <a:cs typeface="Arial"/>
              </a:rPr>
              <a:t>ATOMIC MASS</a:t>
            </a:r>
            <a:endParaRPr lang="en-US" dirty="0"/>
          </a:p>
        </p:txBody>
      </p:sp>
      <p:pic>
        <p:nvPicPr>
          <p:cNvPr id="6" name="Picture 1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a:xfrm>
            <a:off x="5954111" y="1417638"/>
            <a:ext cx="1871773" cy="2535524"/>
          </a:xfrm>
          <a:prstGeom prst="rect">
            <a:avLst/>
          </a:prstGeom>
        </p:spPr>
      </p:pic>
    </p:spTree>
    <p:custDataLst>
      <p:tags r:id="rId1"/>
    </p:custDataLst>
    <p:extLst>
      <p:ext uri="{BB962C8B-B14F-4D97-AF65-F5344CB8AC3E}">
        <p14:creationId xmlns:p14="http://schemas.microsoft.com/office/powerpoint/2010/main" val="44651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96890" cy="4392000"/>
          </a:xfrm>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Mass number is equal to atomic mass, except that mass number is shown with no unit of measure (dimensionless)</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For example, carbon-12 atom: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Atomic mass is 12 amu</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Mass number is 12</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22</a:t>
            </a:fld>
            <a:endParaRPr lang="en-US" dirty="0"/>
          </a:p>
        </p:txBody>
      </p:sp>
      <p:sp>
        <p:nvSpPr>
          <p:cNvPr id="2" name="Title 1"/>
          <p:cNvSpPr>
            <a:spLocks noGrp="1"/>
          </p:cNvSpPr>
          <p:nvPr>
            <p:ph type="title" idx="4294967295"/>
            <p:custDataLst>
              <p:tags r:id="rId5"/>
            </p:custDataLst>
          </p:nvPr>
        </p:nvSpPr>
        <p:spPr>
          <a:xfrm>
            <a:off x="0" y="274638"/>
            <a:ext cx="8229600" cy="1143000"/>
          </a:xfrm>
          <a:prstGeom prst="rect">
            <a:avLst/>
          </a:prstGeom>
        </p:spPr>
        <p:txBody>
          <a:bodyPr/>
          <a:lstStyle/>
          <a:p>
            <a:r>
              <a:rPr lang="en-US" baseline="30000" dirty="0" smtClean="0">
                <a:solidFill>
                  <a:srgbClr val="EF7D00"/>
                </a:solidFill>
                <a:latin typeface="Arial"/>
                <a:cs typeface="Arial"/>
              </a:rPr>
              <a:t>MASS NUMBER</a:t>
            </a:r>
            <a:endParaRPr lang="en-US" dirty="0"/>
          </a:p>
        </p:txBody>
      </p:sp>
      <p:pic>
        <p:nvPicPr>
          <p:cNvPr id="7" name="Picture 1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a:xfrm>
            <a:off x="5972502" y="1417638"/>
            <a:ext cx="1871773" cy="2535524"/>
          </a:xfrm>
          <a:prstGeom prst="rect">
            <a:avLst/>
          </a:prstGeom>
        </p:spPr>
      </p:pic>
    </p:spTree>
    <p:custDataLst>
      <p:tags r:id="rId1"/>
    </p:custDataLst>
    <p:extLst>
      <p:ext uri="{BB962C8B-B14F-4D97-AF65-F5344CB8AC3E}">
        <p14:creationId xmlns:p14="http://schemas.microsoft.com/office/powerpoint/2010/main" val="3646476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952622" y="3051958"/>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altLang="en-US" sz="4400" baseline="30000" dirty="0" smtClean="0">
                <a:solidFill>
                  <a:srgbClr val="EF7D00"/>
                </a:solidFill>
                <a:latin typeface="Arial"/>
                <a:cs typeface="Arial"/>
              </a:rPr>
              <a:t>ELECTRIC CHARGE AND IONS</a:t>
            </a:r>
            <a:endParaRPr lang="en-US" altLang="en-US" sz="4400" dirty="0">
              <a:solidFill>
                <a:srgbClr val="404040"/>
              </a:solidFill>
              <a:latin typeface="Arial" panose="020B0604020202020204" pitchFamily="34" charset="0"/>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23</a:t>
            </a:fld>
            <a:endParaRPr lang="en-US" dirty="0">
              <a:solidFill>
                <a:prstClr val="black">
                  <a:lumMod val="75000"/>
                  <a:lumOff val="25000"/>
                </a:prstClr>
              </a:solidFill>
            </a:endParaRPr>
          </a:p>
        </p:txBody>
      </p:sp>
      <p:sp>
        <p:nvSpPr>
          <p:cNvPr id="8" name="Oval 7"/>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05742" y="1431456"/>
            <a:ext cx="4217736" cy="4392000"/>
          </a:xfrm>
        </p:spPr>
        <p:txBody>
          <a:bodyPr wrap="square">
            <a:noAutofit/>
          </a:bodyPr>
          <a:lstStyle/>
          <a:p>
            <a:pPr marL="228600" indent="-228600">
              <a:spcBef>
                <a:spcPts val="0"/>
              </a:spcBef>
              <a:spcAft>
                <a:spcPts val="1200"/>
              </a:spcAft>
            </a:pPr>
            <a:r>
              <a:rPr lang="en-US" dirty="0" smtClean="0"/>
              <a:t>Positive</a:t>
            </a:r>
            <a:r>
              <a:rPr lang="en-US" dirty="0"/>
              <a:t>, </a:t>
            </a:r>
            <a:r>
              <a:rPr lang="en-US" dirty="0" smtClean="0"/>
              <a:t>negative </a:t>
            </a:r>
            <a:r>
              <a:rPr lang="en-US" dirty="0"/>
              <a:t>or </a:t>
            </a:r>
            <a:r>
              <a:rPr lang="en-US" dirty="0" smtClean="0"/>
              <a:t>zero (neutral)</a:t>
            </a:r>
          </a:p>
          <a:p>
            <a:pPr marL="228600" indent="-228600">
              <a:spcBef>
                <a:spcPts val="0"/>
              </a:spcBef>
              <a:spcAft>
                <a:spcPts val="1200"/>
              </a:spcAft>
            </a:pPr>
            <a:r>
              <a:rPr lang="en-US" dirty="0" smtClean="0"/>
              <a:t>Opposite charges, positive and negative, attract one another</a:t>
            </a:r>
          </a:p>
        </p:txBody>
      </p:sp>
      <p:sp>
        <p:nvSpPr>
          <p:cNvPr id="5" name="Footer Placeholder 4"/>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10" name="Slide Number Placeholder 9"/>
          <p:cNvSpPr>
            <a:spLocks noGrp="1"/>
          </p:cNvSpPr>
          <p:nvPr>
            <p:ph type="sldNum" sz="quarter" idx="4"/>
            <p:custDataLst>
              <p:tags r:id="rId4"/>
            </p:custDataLst>
          </p:nvPr>
        </p:nvSpPr>
        <p:spPr/>
        <p:txBody>
          <a:bodyPr/>
          <a:lstStyle/>
          <a:p>
            <a:fld id="{B20746DB-6A1D-3D49-90D0-3E2AC33F20DE}" type="slidenum">
              <a:rPr lang="en-US" smtClean="0"/>
              <a:t>24</a:t>
            </a:fld>
            <a:endParaRPr lang="en-US" dirty="0"/>
          </a:p>
        </p:txBody>
      </p:sp>
      <p:sp>
        <p:nvSpPr>
          <p:cNvPr id="2" name="Title 1"/>
          <p:cNvSpPr>
            <a:spLocks noGrp="1"/>
          </p:cNvSpPr>
          <p:nvPr>
            <p:ph type="title" idx="4294967295"/>
            <p:custDataLst>
              <p:tags r:id="rId5"/>
            </p:custDataLst>
          </p:nvPr>
        </p:nvSpPr>
        <p:spPr>
          <a:xfrm>
            <a:off x="457200" y="297000"/>
            <a:ext cx="8229600" cy="1143000"/>
          </a:xfrm>
          <a:prstGeom prst="rect">
            <a:avLst/>
          </a:prstGeom>
        </p:spPr>
        <p:txBody>
          <a:bodyPr/>
          <a:lstStyle/>
          <a:p>
            <a:pPr algn="l"/>
            <a:r>
              <a:rPr lang="en-US" baseline="30000" dirty="0" smtClean="0">
                <a:solidFill>
                  <a:srgbClr val="EF7D00"/>
                </a:solidFill>
                <a:latin typeface="Arial"/>
                <a:cs typeface="Arial"/>
              </a:rPr>
              <a:t>ELECTRIC CHARGE</a:t>
            </a:r>
            <a:endParaRPr lang="en-US" dirty="0"/>
          </a:p>
        </p:txBody>
      </p:sp>
      <p:sp>
        <p:nvSpPr>
          <p:cNvPr id="7" name="Content Placeholder 2"/>
          <p:cNvSpPr txBox="1">
            <a:spLocks/>
          </p:cNvSpPr>
          <p:nvPr>
            <p:custDataLst>
              <p:tags r:id="rId6"/>
            </p:custDataLst>
          </p:nvPr>
        </p:nvSpPr>
        <p:spPr>
          <a:xfrm>
            <a:off x="457200" y="3786189"/>
            <a:ext cx="4114800" cy="76199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buClr>
                <a:srgbClr val="EF7D00"/>
              </a:buClr>
            </a:pPr>
            <a:r>
              <a:rPr lang="en-US" dirty="0" smtClean="0">
                <a:solidFill>
                  <a:schemeClr val="tx1"/>
                </a:solidFill>
              </a:rPr>
              <a:t>Charges of the same sign, positive and positive, for example, repel one another</a:t>
            </a:r>
          </a:p>
        </p:txBody>
      </p:sp>
      <p:grpSp>
        <p:nvGrpSpPr>
          <p:cNvPr id="9" name="Group 8"/>
          <p:cNvGrpSpPr/>
          <p:nvPr>
            <p:custDataLst>
              <p:tags r:id="rId7"/>
            </p:custDataLst>
          </p:nvPr>
        </p:nvGrpSpPr>
        <p:grpSpPr>
          <a:xfrm>
            <a:off x="5162548" y="1883319"/>
            <a:ext cx="3224212" cy="628650"/>
            <a:chOff x="2295525" y="3026647"/>
            <a:chExt cx="3224212" cy="628650"/>
          </a:xfrm>
        </p:grpSpPr>
        <p:sp>
          <p:nvSpPr>
            <p:cNvPr id="4" name="Oval 3"/>
            <p:cNvSpPr/>
            <p:nvPr>
              <p:custDataLst>
                <p:tags r:id="rId19"/>
              </p:custDataLst>
            </p:nvPr>
          </p:nvSpPr>
          <p:spPr>
            <a:xfrm>
              <a:off x="2295525" y="3026647"/>
              <a:ext cx="676275" cy="6286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custDataLst>
                <p:tags r:id="rId20"/>
              </p:custDataLst>
            </p:nvPr>
          </p:nvSpPr>
          <p:spPr>
            <a:xfrm>
              <a:off x="4843462" y="3026647"/>
              <a:ext cx="676275" cy="62865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lus 13"/>
            <p:cNvSpPr/>
            <p:nvPr>
              <p:custDataLst>
                <p:tags r:id="rId21"/>
              </p:custDataLst>
            </p:nvPr>
          </p:nvSpPr>
          <p:spPr>
            <a:xfrm>
              <a:off x="2438399" y="3164759"/>
              <a:ext cx="390525" cy="371475"/>
            </a:xfrm>
            <a:prstGeom prst="mathPl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Minus 14"/>
            <p:cNvSpPr/>
            <p:nvPr>
              <p:custDataLst>
                <p:tags r:id="rId22"/>
              </p:custDataLst>
            </p:nvPr>
          </p:nvSpPr>
          <p:spPr>
            <a:xfrm>
              <a:off x="4962524" y="3207620"/>
              <a:ext cx="438150" cy="309563"/>
            </a:xfrm>
            <a:prstGeom prst="mathMin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p:cNvGrpSpPr/>
          <p:nvPr>
            <p:custDataLst>
              <p:tags r:id="rId8"/>
            </p:custDataLst>
          </p:nvPr>
        </p:nvGrpSpPr>
        <p:grpSpPr>
          <a:xfrm>
            <a:off x="5867402" y="2092869"/>
            <a:ext cx="1669254" cy="209550"/>
            <a:chOff x="3088482" y="3245721"/>
            <a:chExt cx="1669254" cy="209550"/>
          </a:xfrm>
        </p:grpSpPr>
        <p:sp>
          <p:nvSpPr>
            <p:cNvPr id="18" name="Right Arrow 17"/>
            <p:cNvSpPr/>
            <p:nvPr>
              <p:custDataLst>
                <p:tags r:id="rId17"/>
              </p:custDataLst>
            </p:nvPr>
          </p:nvSpPr>
          <p:spPr>
            <a:xfrm>
              <a:off x="3088482" y="3245721"/>
              <a:ext cx="547686" cy="209550"/>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custDataLst>
                <p:tags r:id="rId18"/>
              </p:custDataLst>
            </p:nvPr>
          </p:nvSpPr>
          <p:spPr>
            <a:xfrm rot="10800000">
              <a:off x="4210050" y="3245721"/>
              <a:ext cx="547686" cy="209550"/>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p:cNvGrpSpPr/>
          <p:nvPr>
            <p:custDataLst>
              <p:tags r:id="rId9"/>
            </p:custDataLst>
          </p:nvPr>
        </p:nvGrpSpPr>
        <p:grpSpPr>
          <a:xfrm>
            <a:off x="5033531" y="4137306"/>
            <a:ext cx="3233738" cy="628650"/>
            <a:chOff x="2276473" y="5002274"/>
            <a:chExt cx="3233738" cy="628650"/>
          </a:xfrm>
        </p:grpSpPr>
        <p:sp>
          <p:nvSpPr>
            <p:cNvPr id="11" name="Oval 10"/>
            <p:cNvSpPr/>
            <p:nvPr>
              <p:custDataLst>
                <p:tags r:id="rId13"/>
              </p:custDataLst>
            </p:nvPr>
          </p:nvSpPr>
          <p:spPr>
            <a:xfrm>
              <a:off x="4833936" y="5002274"/>
              <a:ext cx="676275" cy="6286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custDataLst>
                <p:tags r:id="rId14"/>
              </p:custDataLst>
            </p:nvPr>
          </p:nvSpPr>
          <p:spPr>
            <a:xfrm>
              <a:off x="2276473" y="5002274"/>
              <a:ext cx="676275" cy="6286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lus 15"/>
            <p:cNvSpPr/>
            <p:nvPr>
              <p:custDataLst>
                <p:tags r:id="rId15"/>
              </p:custDataLst>
            </p:nvPr>
          </p:nvSpPr>
          <p:spPr>
            <a:xfrm>
              <a:off x="4967286" y="5130861"/>
              <a:ext cx="390525" cy="371475"/>
            </a:xfrm>
            <a:prstGeom prst="mathPl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Plus 16"/>
            <p:cNvSpPr/>
            <p:nvPr>
              <p:custDataLst>
                <p:tags r:id="rId16"/>
              </p:custDataLst>
            </p:nvPr>
          </p:nvSpPr>
          <p:spPr>
            <a:xfrm>
              <a:off x="2419349" y="5130861"/>
              <a:ext cx="390525" cy="371475"/>
            </a:xfrm>
            <a:prstGeom prst="mathPl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p:custDataLst>
              <p:tags r:id="rId10"/>
            </p:custDataLst>
          </p:nvPr>
        </p:nvGrpSpPr>
        <p:grpSpPr>
          <a:xfrm>
            <a:off x="4401186" y="4328627"/>
            <a:ext cx="4498427" cy="209550"/>
            <a:chOff x="1642816" y="5211824"/>
            <a:chExt cx="4498427" cy="209550"/>
          </a:xfrm>
        </p:grpSpPr>
        <p:sp>
          <p:nvSpPr>
            <p:cNvPr id="20" name="Right Arrow 19"/>
            <p:cNvSpPr/>
            <p:nvPr>
              <p:custDataLst>
                <p:tags r:id="rId11"/>
              </p:custDataLst>
            </p:nvPr>
          </p:nvSpPr>
          <p:spPr>
            <a:xfrm>
              <a:off x="5593557" y="5211824"/>
              <a:ext cx="547686" cy="209550"/>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Arrow 20"/>
            <p:cNvSpPr/>
            <p:nvPr>
              <p:custDataLst>
                <p:tags r:id="rId12"/>
              </p:custDataLst>
            </p:nvPr>
          </p:nvSpPr>
          <p:spPr>
            <a:xfrm rot="10800000">
              <a:off x="1642816" y="5211824"/>
              <a:ext cx="547686" cy="209550"/>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99338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26593" cy="4392000"/>
          </a:xfrm>
        </p:spPr>
        <p:txBody>
          <a:bodyPr wrap="square">
            <a:noAutofit/>
          </a:bodyPr>
          <a:lstStyle/>
          <a:p>
            <a:pPr marL="228600" indent="-228600">
              <a:spcBef>
                <a:spcPts val="0"/>
              </a:spcBef>
              <a:spcAft>
                <a:spcPts val="1200"/>
              </a:spcAft>
            </a:pPr>
            <a:r>
              <a:rPr lang="en-US" dirty="0" smtClean="0"/>
              <a:t>The elementary charge unit (e</a:t>
            </a:r>
            <a:r>
              <a:rPr lang="en-US" dirty="0"/>
              <a:t>) is defined as the </a:t>
            </a:r>
            <a:r>
              <a:rPr lang="en-US" dirty="0" smtClean="0"/>
              <a:t>magnitude of the </a:t>
            </a:r>
            <a:br>
              <a:rPr lang="en-US" dirty="0" smtClean="0"/>
            </a:br>
            <a:r>
              <a:rPr lang="en-US" dirty="0" smtClean="0"/>
              <a:t>electric charge </a:t>
            </a:r>
            <a:r>
              <a:rPr lang="en-US" dirty="0"/>
              <a:t>of </a:t>
            </a:r>
            <a:r>
              <a:rPr lang="en-US" dirty="0" smtClean="0"/>
              <a:t>1 electron</a:t>
            </a:r>
          </a:p>
          <a:p>
            <a:pPr marL="228600" indent="-228600">
              <a:spcBef>
                <a:spcPts val="0"/>
              </a:spcBef>
              <a:spcAft>
                <a:spcPts val="1200"/>
              </a:spcAft>
            </a:pPr>
            <a:r>
              <a:rPr lang="en-US" dirty="0"/>
              <a:t>Electrons have negative </a:t>
            </a:r>
            <a:r>
              <a:rPr lang="en-US" dirty="0" smtClean="0"/>
              <a:t>charge, protons </a:t>
            </a:r>
            <a:r>
              <a:rPr lang="en-US" dirty="0"/>
              <a:t>have positive charge</a:t>
            </a:r>
            <a:endParaRPr lang="en-US" dirty="0" smtClean="0"/>
          </a:p>
          <a:p>
            <a:pPr marL="228600" indent="-228600">
              <a:spcBef>
                <a:spcPts val="0"/>
              </a:spcBef>
              <a:spcAft>
                <a:spcPts val="1200"/>
              </a:spcAft>
            </a:pPr>
            <a:r>
              <a:rPr lang="en-US" dirty="0" smtClean="0"/>
              <a:t>An electron </a:t>
            </a:r>
            <a:r>
              <a:rPr lang="en-US" dirty="0"/>
              <a:t>has 1 unit of negative charge (-1 e)</a:t>
            </a:r>
          </a:p>
          <a:p>
            <a:pPr marL="228600" indent="-228600">
              <a:spcBef>
                <a:spcPts val="0"/>
              </a:spcBef>
              <a:spcAft>
                <a:spcPts val="1200"/>
              </a:spcAft>
            </a:pPr>
            <a:r>
              <a:rPr lang="en-US" dirty="0" smtClean="0"/>
              <a:t>A proton has 1 </a:t>
            </a:r>
            <a:r>
              <a:rPr lang="en-US" dirty="0"/>
              <a:t>unit of positive charge (+1 e)</a:t>
            </a:r>
          </a:p>
          <a:p>
            <a:pPr marL="228600" indent="-228600">
              <a:spcBef>
                <a:spcPts val="0"/>
              </a:spcBef>
              <a:spcAft>
                <a:spcPts val="1200"/>
              </a:spcAft>
            </a:pPr>
            <a:r>
              <a:rPr lang="en-US" dirty="0" smtClean="0"/>
              <a:t>Neutrons are neutral</a:t>
            </a:r>
          </a:p>
          <a:p>
            <a:pPr marL="228600" indent="-228600">
              <a:spcBef>
                <a:spcPts val="0"/>
              </a:spcBef>
              <a:spcAft>
                <a:spcPts val="1200"/>
              </a:spcAft>
            </a:pPr>
            <a:r>
              <a:rPr lang="en-US" dirty="0" smtClean="0"/>
              <a:t>1 e = 1.6 x 10</a:t>
            </a:r>
            <a:r>
              <a:rPr lang="en-US" baseline="30000" dirty="0" smtClean="0"/>
              <a:t>-19</a:t>
            </a:r>
            <a:r>
              <a:rPr lang="en-US" dirty="0" smtClean="0"/>
              <a:t> C</a:t>
            </a:r>
          </a:p>
          <a:p>
            <a:pPr marL="228600" indent="-228600">
              <a:spcBef>
                <a:spcPts val="0"/>
              </a:spcBef>
              <a:spcAft>
                <a:spcPts val="1200"/>
              </a:spcAft>
            </a:pPr>
            <a:r>
              <a:rPr lang="en-US" dirty="0" smtClean="0"/>
              <a:t>1 Ampere is a stream of</a:t>
            </a:r>
            <a:br>
              <a:rPr lang="en-US" dirty="0" smtClean="0"/>
            </a:br>
            <a:r>
              <a:rPr lang="en-US" dirty="0" smtClean="0"/>
              <a:t>6 billion billion electrons</a:t>
            </a:r>
            <a:br>
              <a:rPr lang="en-US" dirty="0" smtClean="0"/>
            </a:br>
            <a:r>
              <a:rPr lang="en-US" dirty="0" smtClean="0"/>
              <a:t>per second</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25</a:t>
            </a:fld>
            <a:endParaRPr lang="en-US" dirty="0"/>
          </a:p>
        </p:txBody>
      </p:sp>
      <p:sp>
        <p:nvSpPr>
          <p:cNvPr id="2" name="Title 1"/>
          <p:cNvSpPr>
            <a:spLocks noGrp="1"/>
          </p:cNvSpPr>
          <p:nvPr>
            <p:ph type="title" idx="4294967295"/>
            <p:custDataLst>
              <p:tags r:id="rId5"/>
            </p:custDataLst>
          </p:nvPr>
        </p:nvSpPr>
        <p:spPr>
          <a:xfrm>
            <a:off x="425669" y="297000"/>
            <a:ext cx="8229600" cy="1143000"/>
          </a:xfrm>
          <a:prstGeom prst="rect">
            <a:avLst/>
          </a:prstGeom>
        </p:spPr>
        <p:txBody>
          <a:bodyPr/>
          <a:lstStyle/>
          <a:p>
            <a:pPr algn="l"/>
            <a:r>
              <a:rPr lang="en-US" baseline="30000" dirty="0" smtClean="0">
                <a:solidFill>
                  <a:srgbClr val="EF7D00"/>
                </a:solidFill>
                <a:latin typeface="Arial"/>
                <a:cs typeface="Arial"/>
              </a:rPr>
              <a:t>ELECTRIC CHARGE OF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SUBATOMIC PARTICLES</a:t>
            </a:r>
            <a:endParaRPr lang="en-US" dirty="0"/>
          </a:p>
        </p:txBody>
      </p:sp>
      <p:grpSp>
        <p:nvGrpSpPr>
          <p:cNvPr id="6" name="Group 5"/>
          <p:cNvGrpSpPr/>
          <p:nvPr>
            <p:custDataLst>
              <p:tags r:id="rId6"/>
            </p:custDataLst>
          </p:nvPr>
        </p:nvGrpSpPr>
        <p:grpSpPr>
          <a:xfrm>
            <a:off x="5019396" y="1322976"/>
            <a:ext cx="3557742" cy="2298785"/>
            <a:chOff x="3938433" y="3914760"/>
            <a:chExt cx="3557742" cy="2298785"/>
          </a:xfrm>
        </p:grpSpPr>
        <p:pic>
          <p:nvPicPr>
            <p:cNvPr id="9" name="Picture 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938433" y="3914760"/>
              <a:ext cx="2362201" cy="2298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custDataLst>
                <p:tags r:id="rId7"/>
              </p:custDataLst>
            </p:nvPr>
          </p:nvSpPr>
          <p:spPr>
            <a:xfrm>
              <a:off x="5214969" y="4762239"/>
              <a:ext cx="843956" cy="584775"/>
            </a:xfrm>
            <a:prstGeom prst="rect">
              <a:avLst/>
            </a:prstGeom>
            <a:noFill/>
          </p:spPr>
          <p:txBody>
            <a:bodyPr wrap="square" rtlCol="0">
              <a:spAutoFit/>
            </a:bodyPr>
            <a:lstStyle/>
            <a:p>
              <a:r>
                <a:rPr lang="en-US" sz="1600" dirty="0" smtClean="0"/>
                <a:t>Proton</a:t>
              </a:r>
            </a:p>
            <a:p>
              <a:r>
                <a:rPr lang="en-US" sz="1600" dirty="0" smtClean="0"/>
                <a:t>+1 e</a:t>
              </a:r>
              <a:endParaRPr lang="en-US" sz="1600" dirty="0"/>
            </a:p>
          </p:txBody>
        </p:sp>
        <p:sp>
          <p:nvSpPr>
            <p:cNvPr id="11" name="TextBox 10"/>
            <p:cNvSpPr txBox="1"/>
            <p:nvPr>
              <p:custDataLst>
                <p:tags r:id="rId8"/>
              </p:custDataLst>
            </p:nvPr>
          </p:nvSpPr>
          <p:spPr>
            <a:xfrm>
              <a:off x="6257504" y="4368614"/>
              <a:ext cx="1034969" cy="584775"/>
            </a:xfrm>
            <a:prstGeom prst="rect">
              <a:avLst/>
            </a:prstGeom>
            <a:noFill/>
          </p:spPr>
          <p:txBody>
            <a:bodyPr wrap="square" rtlCol="0">
              <a:spAutoFit/>
            </a:bodyPr>
            <a:lstStyle/>
            <a:p>
              <a:r>
                <a:rPr lang="en-US" sz="1600" dirty="0" smtClean="0"/>
                <a:t>Electron</a:t>
              </a:r>
            </a:p>
            <a:p>
              <a:r>
                <a:rPr lang="en-US" sz="1600" dirty="0" smtClean="0"/>
                <a:t>-1 e</a:t>
              </a:r>
              <a:endParaRPr lang="en-US" sz="1600" dirty="0"/>
            </a:p>
          </p:txBody>
        </p:sp>
        <p:sp>
          <p:nvSpPr>
            <p:cNvPr id="13" name="TextBox 12"/>
            <p:cNvSpPr txBox="1"/>
            <p:nvPr>
              <p:custDataLst>
                <p:tags r:id="rId9"/>
              </p:custDataLst>
            </p:nvPr>
          </p:nvSpPr>
          <p:spPr>
            <a:xfrm>
              <a:off x="5879566" y="5873566"/>
              <a:ext cx="1616609" cy="338554"/>
            </a:xfrm>
            <a:prstGeom prst="rect">
              <a:avLst/>
            </a:prstGeom>
            <a:noFill/>
          </p:spPr>
          <p:txBody>
            <a:bodyPr wrap="square" rtlCol="0">
              <a:spAutoFit/>
            </a:bodyPr>
            <a:lstStyle/>
            <a:p>
              <a:r>
                <a:rPr lang="en-US" sz="1600" dirty="0" smtClean="0"/>
                <a:t>Hydrogen atom</a:t>
              </a:r>
              <a:endParaRPr lang="en-US" sz="1600" dirty="0"/>
            </a:p>
          </p:txBody>
        </p:sp>
      </p:grpSp>
    </p:spTree>
    <p:custDataLst>
      <p:tags r:id="rId1"/>
    </p:custDataLst>
    <p:extLst>
      <p:ext uri="{BB962C8B-B14F-4D97-AF65-F5344CB8AC3E}">
        <p14:creationId xmlns:p14="http://schemas.microsoft.com/office/powerpoint/2010/main" val="189208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custDataLst>
              <p:tags r:id="rId2"/>
            </p:custDataLst>
          </p:nvPr>
        </p:nvSpPr>
        <p:spPr/>
        <p:txBody>
          <a:bodyPr>
            <a:normAutofit/>
          </a:bodyPr>
          <a:lstStyle/>
          <a:p>
            <a:pPr marL="0" indent="0">
              <a:spcBef>
                <a:spcPts val="0"/>
              </a:spcBef>
              <a:spcAft>
                <a:spcPts val="1200"/>
              </a:spcAft>
              <a:buNone/>
            </a:pPr>
            <a:r>
              <a:rPr lang="en-US" sz="2400" dirty="0" smtClean="0">
                <a:solidFill>
                  <a:srgbClr val="EF7D00"/>
                </a:solidFill>
              </a:rPr>
              <a:t>Proton and Neutron</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26</a:t>
            </a:fld>
            <a:endParaRPr lang="en-US" dirty="0"/>
          </a:p>
        </p:txBody>
      </p:sp>
      <p:sp>
        <p:nvSpPr>
          <p:cNvPr id="2" name="Title 1"/>
          <p:cNvSpPr>
            <a:spLocks noGrp="1"/>
          </p:cNvSpPr>
          <p:nvPr>
            <p:ph type="title" idx="4294967295"/>
            <p:custDataLst>
              <p:tags r:id="rId5"/>
            </p:custDataLst>
          </p:nvPr>
        </p:nvSpPr>
        <p:spPr>
          <a:xfrm>
            <a:off x="457202" y="265497"/>
            <a:ext cx="8629650" cy="1143000"/>
          </a:xfrm>
          <a:prstGeom prst="rect">
            <a:avLst/>
          </a:prstGeom>
        </p:spPr>
        <p:txBody>
          <a:bodyPr>
            <a:normAutofit fontScale="90000"/>
          </a:bodyPr>
          <a:lstStyle/>
          <a:p>
            <a:pPr algn="l"/>
            <a:r>
              <a:rPr lang="en-US" baseline="30000" dirty="0">
                <a:solidFill>
                  <a:srgbClr val="EF7D00"/>
                </a:solidFill>
                <a:latin typeface="Arial"/>
                <a:cs typeface="Arial"/>
              </a:rPr>
              <a:t>ELECTRIC CHARGE OF </a:t>
            </a:r>
            <a:br>
              <a:rPr lang="en-US" baseline="30000" dirty="0">
                <a:solidFill>
                  <a:srgbClr val="EF7D00"/>
                </a:solidFill>
                <a:latin typeface="Arial"/>
                <a:cs typeface="Arial"/>
              </a:rPr>
            </a:br>
            <a:r>
              <a:rPr lang="en-US" baseline="30000" dirty="0">
                <a:solidFill>
                  <a:srgbClr val="EF7D00"/>
                </a:solidFill>
                <a:latin typeface="Arial"/>
                <a:cs typeface="Arial"/>
              </a:rPr>
              <a:t>SUBATOMIC PARTICLES</a:t>
            </a:r>
            <a:endParaRPr lang="en-US" dirty="0"/>
          </a:p>
        </p:txBody>
      </p:sp>
      <p:graphicFrame>
        <p:nvGraphicFramePr>
          <p:cNvPr id="12" name="Table 11"/>
          <p:cNvGraphicFramePr>
            <a:graphicFrameLocks noGrp="1"/>
          </p:cNvGraphicFramePr>
          <p:nvPr>
            <p:custDataLst>
              <p:tags r:id="rId6"/>
            </p:custDataLst>
            <p:extLst>
              <p:ext uri="{D42A27DB-BD31-4B8C-83A1-F6EECF244321}">
                <p14:modId xmlns:p14="http://schemas.microsoft.com/office/powerpoint/2010/main" val="1632609749"/>
              </p:ext>
            </p:extLst>
          </p:nvPr>
        </p:nvGraphicFramePr>
        <p:xfrm>
          <a:off x="579803" y="2058255"/>
          <a:ext cx="3310710" cy="998982"/>
        </p:xfrm>
        <a:graphic>
          <a:graphicData uri="http://schemas.openxmlformats.org/drawingml/2006/table">
            <a:tbl>
              <a:tblPr firstRow="1" firstCol="1" bandRow="1"/>
              <a:tblGrid>
                <a:gridCol w="1171746"/>
                <a:gridCol w="1037229"/>
                <a:gridCol w="1101735"/>
              </a:tblGrid>
              <a:tr h="315468">
                <a:tc>
                  <a:txBody>
                    <a:bodyPr/>
                    <a:lstStyle/>
                    <a:p>
                      <a:pPr marL="0" marR="0">
                        <a:lnSpc>
                          <a:spcPct val="115000"/>
                        </a:lnSpc>
                        <a:spcBef>
                          <a:spcPts val="0"/>
                        </a:spcBef>
                        <a:spcAft>
                          <a:spcPts val="0"/>
                        </a:spcAft>
                      </a:pPr>
                      <a:r>
                        <a:rPr lang="en-US" sz="1900" b="0" dirty="0">
                          <a:solidFill>
                            <a:srgbClr val="404040"/>
                          </a:solidFill>
                          <a:effectLst/>
                          <a:latin typeface="+mn-lt"/>
                          <a:ea typeface="Calibri"/>
                          <a:cs typeface="Times New Roman"/>
                        </a:rPr>
                        <a:t> </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Mass</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Charge</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Proton</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1 </a:t>
                      </a:r>
                      <a:r>
                        <a:rPr lang="en-US" sz="1900" b="0" dirty="0">
                          <a:solidFill>
                            <a:srgbClr val="404040"/>
                          </a:solidFill>
                          <a:effectLst/>
                          <a:latin typeface="+mn-lt"/>
                          <a:ea typeface="Calibri"/>
                          <a:cs typeface="Times New Roman"/>
                        </a:rPr>
                        <a:t>amu</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+1 e</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marL="0" marR="0">
                        <a:lnSpc>
                          <a:spcPct val="115000"/>
                        </a:lnSpc>
                        <a:spcBef>
                          <a:spcPts val="0"/>
                        </a:spcBef>
                        <a:spcAft>
                          <a:spcPts val="0"/>
                        </a:spcAft>
                      </a:pPr>
                      <a:r>
                        <a:rPr lang="en-US" sz="1900" b="0" dirty="0">
                          <a:solidFill>
                            <a:srgbClr val="404040"/>
                          </a:solidFill>
                          <a:effectLst/>
                          <a:latin typeface="+mn-lt"/>
                          <a:ea typeface="Calibri"/>
                          <a:cs typeface="Times New Roman"/>
                        </a:rPr>
                        <a:t>Neutron</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1 </a:t>
                      </a:r>
                      <a:r>
                        <a:rPr lang="en-US" sz="1900" b="0" dirty="0">
                          <a:solidFill>
                            <a:srgbClr val="404040"/>
                          </a:solidFill>
                          <a:effectLst/>
                          <a:latin typeface="+mn-lt"/>
                          <a:ea typeface="Calibri"/>
                          <a:cs typeface="Times New Roman"/>
                        </a:rPr>
                        <a:t>amu</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a:solidFill>
                            <a:srgbClr val="404040"/>
                          </a:solidFill>
                          <a:effectLst/>
                          <a:latin typeface="+mn-lt"/>
                          <a:ea typeface="Calibri"/>
                          <a:cs typeface="Times New Roman"/>
                        </a:rPr>
                        <a:t> </a:t>
                      </a:r>
                      <a:r>
                        <a:rPr lang="en-US" sz="1900" b="0" dirty="0" smtClean="0">
                          <a:solidFill>
                            <a:srgbClr val="404040"/>
                          </a:solidFill>
                          <a:effectLst/>
                          <a:latin typeface="+mn-lt"/>
                          <a:ea typeface="Calibri"/>
                          <a:cs typeface="Times New Roman"/>
                        </a:rPr>
                        <a:t>  0 e</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custDataLst>
              <p:tags r:id="rId7"/>
            </p:custDataLst>
            <p:extLst>
              <p:ext uri="{D42A27DB-BD31-4B8C-83A1-F6EECF244321}">
                <p14:modId xmlns:p14="http://schemas.microsoft.com/office/powerpoint/2010/main" val="923639474"/>
              </p:ext>
            </p:extLst>
          </p:nvPr>
        </p:nvGraphicFramePr>
        <p:xfrm>
          <a:off x="579803" y="3660206"/>
          <a:ext cx="3310710" cy="665988"/>
        </p:xfrm>
        <a:graphic>
          <a:graphicData uri="http://schemas.openxmlformats.org/drawingml/2006/table">
            <a:tbl>
              <a:tblPr firstRow="1" firstCol="1" bandRow="1"/>
              <a:tblGrid>
                <a:gridCol w="1171746"/>
                <a:gridCol w="1034783"/>
                <a:gridCol w="1104181"/>
              </a:tblGrid>
              <a:tr h="315468">
                <a:tc>
                  <a:txBody>
                    <a:bodyPr/>
                    <a:lstStyle/>
                    <a:p>
                      <a:pPr marL="0" marR="0">
                        <a:lnSpc>
                          <a:spcPct val="115000"/>
                        </a:lnSpc>
                        <a:spcBef>
                          <a:spcPts val="0"/>
                        </a:spcBef>
                        <a:spcAft>
                          <a:spcPts val="0"/>
                        </a:spcAft>
                      </a:pPr>
                      <a:r>
                        <a:rPr lang="en-US" sz="1900" b="0" dirty="0">
                          <a:solidFill>
                            <a:srgbClr val="404040"/>
                          </a:solidFill>
                          <a:effectLst/>
                          <a:latin typeface="+mn-lt"/>
                          <a:ea typeface="Calibri"/>
                          <a:cs typeface="Times New Roman"/>
                        </a:rPr>
                        <a:t> </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Mass</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Charge</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marL="0" marR="0">
                        <a:lnSpc>
                          <a:spcPct val="115000"/>
                        </a:lnSpc>
                        <a:spcBef>
                          <a:spcPts val="0"/>
                        </a:spcBef>
                        <a:spcAft>
                          <a:spcPts val="0"/>
                        </a:spcAft>
                      </a:pPr>
                      <a:r>
                        <a:rPr lang="en-US" sz="1900" b="0" dirty="0">
                          <a:solidFill>
                            <a:srgbClr val="404040"/>
                          </a:solidFill>
                          <a:effectLst/>
                          <a:latin typeface="+mn-lt"/>
                          <a:ea typeface="Calibri"/>
                          <a:cs typeface="Times New Roman"/>
                        </a:rPr>
                        <a:t>Electron</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0 </a:t>
                      </a:r>
                      <a:r>
                        <a:rPr lang="en-US" sz="1900" b="0" dirty="0">
                          <a:solidFill>
                            <a:srgbClr val="404040"/>
                          </a:solidFill>
                          <a:effectLst/>
                          <a:latin typeface="+mn-lt"/>
                          <a:ea typeface="Calibri"/>
                          <a:cs typeface="Times New Roman"/>
                        </a:rPr>
                        <a:t>amu</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0" dirty="0" smtClean="0">
                          <a:solidFill>
                            <a:srgbClr val="404040"/>
                          </a:solidFill>
                          <a:effectLst/>
                          <a:latin typeface="+mn-lt"/>
                          <a:ea typeface="Calibri"/>
                          <a:cs typeface="Times New Roman"/>
                        </a:rPr>
                        <a:t> -1 e</a:t>
                      </a:r>
                      <a:endParaRPr lang="en-US" sz="11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ontent Placeholder 2"/>
          <p:cNvSpPr txBox="1">
            <a:spLocks/>
          </p:cNvSpPr>
          <p:nvPr>
            <p:custDataLst>
              <p:tags r:id="rId8"/>
            </p:custDataLst>
          </p:nvPr>
        </p:nvSpPr>
        <p:spPr>
          <a:xfrm>
            <a:off x="457202" y="3198399"/>
            <a:ext cx="4084607" cy="4963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r>
              <a:rPr lang="en-US" sz="2400" dirty="0" smtClean="0">
                <a:solidFill>
                  <a:srgbClr val="EF7D00"/>
                </a:solidFill>
              </a:rPr>
              <a:t>Electron</a:t>
            </a:r>
          </a:p>
        </p:txBody>
      </p:sp>
    </p:spTree>
    <p:custDataLst>
      <p:tags r:id="rId1"/>
    </p:custDataLst>
    <p:extLst>
      <p:ext uri="{BB962C8B-B14F-4D97-AF65-F5344CB8AC3E}">
        <p14:creationId xmlns:p14="http://schemas.microsoft.com/office/powerpoint/2010/main" val="3286857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26593" cy="4392000"/>
          </a:xfrm>
        </p:spPr>
        <p:txBody>
          <a:bodyPr wrap="square">
            <a:noAutofit/>
          </a:bodyPr>
          <a:lstStyle/>
          <a:p>
            <a:pPr marL="228600" indent="-228600">
              <a:spcBef>
                <a:spcPts val="0"/>
              </a:spcBef>
              <a:spcAft>
                <a:spcPts val="1200"/>
              </a:spcAft>
            </a:pPr>
            <a:r>
              <a:rPr lang="en-US" dirty="0">
                <a:solidFill>
                  <a:srgbClr val="404040"/>
                </a:solidFill>
                <a:latin typeface="Arial" panose="020B0604020202020204" pitchFamily="34" charset="0"/>
                <a:cs typeface="Arial" panose="020B0604020202020204" pitchFamily="34" charset="0"/>
              </a:rPr>
              <a:t>Net charge </a:t>
            </a:r>
            <a:r>
              <a:rPr lang="en-US" dirty="0" smtClean="0">
                <a:solidFill>
                  <a:srgbClr val="404040"/>
                </a:solidFill>
                <a:latin typeface="Arial" panose="020B0604020202020204" pitchFamily="34" charset="0"/>
                <a:cs typeface="Arial" panose="020B0604020202020204" pitchFamily="34" charset="0"/>
              </a:rPr>
              <a:t>is the sum of the electric charges</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Protons are positive (+1 e)</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Electrons are negative (-1 e)</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Neutrons </a:t>
            </a:r>
            <a:r>
              <a:rPr lang="en-US" sz="1800" dirty="0">
                <a:solidFill>
                  <a:srgbClr val="404040"/>
                </a:solidFill>
                <a:latin typeface="Arial" panose="020B0604020202020204" pitchFamily="34" charset="0"/>
                <a:cs typeface="Arial" panose="020B0604020202020204" pitchFamily="34" charset="0"/>
              </a:rPr>
              <a:t>are </a:t>
            </a:r>
            <a:r>
              <a:rPr lang="en-US" sz="1800" dirty="0" smtClean="0">
                <a:solidFill>
                  <a:srgbClr val="404040"/>
                </a:solidFill>
                <a:latin typeface="Arial" panose="020B0604020202020204" pitchFamily="34" charset="0"/>
                <a:cs typeface="Arial" panose="020B0604020202020204" pitchFamily="34" charset="0"/>
              </a:rPr>
              <a:t>neutral (0)</a:t>
            </a:r>
            <a:endParaRPr lang="en-US" sz="1800" dirty="0">
              <a:solidFill>
                <a:srgbClr val="404040"/>
              </a:solidFill>
              <a:latin typeface="Arial" panose="020B0604020202020204" pitchFamily="34" charset="0"/>
              <a:cs typeface="Arial" panose="020B0604020202020204" pitchFamily="34" charset="0"/>
            </a:endParaRP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Particle’s net charge is equal to number of protons minus number of electrons</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When number </a:t>
            </a:r>
            <a:r>
              <a:rPr lang="en-US" sz="1800" dirty="0">
                <a:solidFill>
                  <a:srgbClr val="404040"/>
                </a:solidFill>
                <a:latin typeface="Arial" panose="020B0604020202020204" pitchFamily="34" charset="0"/>
                <a:cs typeface="Arial" panose="020B0604020202020204" pitchFamily="34" charset="0"/>
              </a:rPr>
              <a:t>of protons and </a:t>
            </a:r>
            <a:r>
              <a:rPr lang="en-US" sz="1800" dirty="0" smtClean="0">
                <a:solidFill>
                  <a:srgbClr val="404040"/>
                </a:solidFill>
                <a:latin typeface="Arial" panose="020B0604020202020204" pitchFamily="34" charset="0"/>
                <a:cs typeface="Arial" panose="020B0604020202020204" pitchFamily="34" charset="0"/>
              </a:rPr>
              <a:t>number </a:t>
            </a:r>
            <a:r>
              <a:rPr lang="en-US" sz="1800" dirty="0">
                <a:solidFill>
                  <a:srgbClr val="404040"/>
                </a:solidFill>
                <a:latin typeface="Arial" panose="020B0604020202020204" pitchFamily="34" charset="0"/>
                <a:cs typeface="Arial" panose="020B0604020202020204" pitchFamily="34" charset="0"/>
              </a:rPr>
              <a:t>of electrons </a:t>
            </a:r>
            <a:r>
              <a:rPr lang="en-US" sz="1800" dirty="0" smtClean="0">
                <a:solidFill>
                  <a:srgbClr val="404040"/>
                </a:solidFill>
                <a:latin typeface="Arial" panose="020B0604020202020204" pitchFamily="34" charset="0"/>
                <a:cs typeface="Arial" panose="020B0604020202020204" pitchFamily="34" charset="0"/>
              </a:rPr>
              <a:t>are </a:t>
            </a:r>
            <a:r>
              <a:rPr lang="en-US" sz="1800" dirty="0">
                <a:solidFill>
                  <a:srgbClr val="404040"/>
                </a:solidFill>
                <a:latin typeface="Arial" panose="020B0604020202020204" pitchFamily="34" charset="0"/>
                <a:cs typeface="Arial" panose="020B0604020202020204" pitchFamily="34" charset="0"/>
              </a:rPr>
              <a:t>equal, </a:t>
            </a:r>
            <a:r>
              <a:rPr lang="en-US" sz="1800" dirty="0" smtClean="0">
                <a:solidFill>
                  <a:srgbClr val="404040"/>
                </a:solidFill>
                <a:latin typeface="Arial" panose="020B0604020202020204" pitchFamily="34" charset="0"/>
                <a:cs typeface="Arial" panose="020B0604020202020204" pitchFamily="34" charset="0"/>
              </a:rPr>
              <a:t>net </a:t>
            </a:r>
            <a:r>
              <a:rPr lang="en-US" sz="1800" dirty="0">
                <a:solidFill>
                  <a:srgbClr val="404040"/>
                </a:solidFill>
                <a:latin typeface="Arial" panose="020B0604020202020204" pitchFamily="34" charset="0"/>
                <a:cs typeface="Arial" panose="020B0604020202020204" pitchFamily="34" charset="0"/>
              </a:rPr>
              <a:t>charge is </a:t>
            </a:r>
            <a:r>
              <a:rPr lang="en-US" sz="1800" dirty="0" smtClean="0">
                <a:solidFill>
                  <a:srgbClr val="404040"/>
                </a:solidFill>
                <a:latin typeface="Arial" panose="020B0604020202020204" pitchFamily="34" charset="0"/>
                <a:cs typeface="Arial" panose="020B0604020202020204" pitchFamily="34" charset="0"/>
              </a:rPr>
              <a:t>neutral</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Atoms are neutral</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Atoms have equal numbers of protons and electrons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27</a:t>
            </a:fld>
            <a:endParaRPr lang="en-US" dirty="0"/>
          </a:p>
        </p:txBody>
      </p:sp>
      <p:sp>
        <p:nvSpPr>
          <p:cNvPr id="2" name="Title 1"/>
          <p:cNvSpPr>
            <a:spLocks noGrp="1"/>
          </p:cNvSpPr>
          <p:nvPr>
            <p:ph type="title" idx="4294967295"/>
            <p:custDataLst>
              <p:tags r:id="rId5"/>
            </p:custDataLst>
          </p:nvPr>
        </p:nvSpPr>
        <p:spPr>
          <a:xfrm>
            <a:off x="540000" y="303624"/>
            <a:ext cx="8229600" cy="1143000"/>
          </a:xfrm>
          <a:prstGeom prst="rect">
            <a:avLst/>
          </a:prstGeom>
        </p:spPr>
        <p:txBody>
          <a:bodyPr/>
          <a:lstStyle/>
          <a:p>
            <a:pPr algn="l"/>
            <a:r>
              <a:rPr lang="en-US" baseline="30000" dirty="0" smtClean="0">
                <a:solidFill>
                  <a:srgbClr val="EF7D00"/>
                </a:solidFill>
                <a:latin typeface="Arial"/>
                <a:cs typeface="Arial"/>
              </a:rPr>
              <a:t>NET CHARGE OF A PARTICLE</a:t>
            </a:r>
            <a:endParaRPr lang="en-US" dirty="0"/>
          </a:p>
        </p:txBody>
      </p:sp>
      <p:pic>
        <p:nvPicPr>
          <p:cNvPr id="7" name="Picture 1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a:xfrm>
            <a:off x="6218614" y="1793589"/>
            <a:ext cx="1452382" cy="1967411"/>
          </a:xfrm>
          <a:prstGeom prst="rect">
            <a:avLst/>
          </a:prstGeom>
        </p:spPr>
      </p:pic>
    </p:spTree>
    <p:custDataLst>
      <p:tags r:id="rId1"/>
    </p:custDataLst>
    <p:extLst>
      <p:ext uri="{BB962C8B-B14F-4D97-AF65-F5344CB8AC3E}">
        <p14:creationId xmlns:p14="http://schemas.microsoft.com/office/powerpoint/2010/main" val="14880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smtClean="0">
                <a:solidFill>
                  <a:srgbClr val="404040"/>
                </a:solidFill>
                <a:latin typeface="Arial" panose="020B0604020202020204" pitchFamily="34" charset="0"/>
                <a:cs typeface="Arial" panose="020B0604020202020204" pitchFamily="34" charset="0"/>
              </a:rPr>
              <a:t>Charge number is equal to the net charge of a particle shown </a:t>
            </a:r>
            <a:br>
              <a:rPr lang="en-US" dirty="0" smtClean="0">
                <a:solidFill>
                  <a:srgbClr val="404040"/>
                </a:solidFill>
                <a:latin typeface="Arial" panose="020B0604020202020204" pitchFamily="34" charset="0"/>
                <a:cs typeface="Arial" panose="020B0604020202020204" pitchFamily="34" charset="0"/>
              </a:rPr>
            </a:br>
            <a:r>
              <a:rPr lang="en-US" dirty="0" smtClean="0">
                <a:solidFill>
                  <a:srgbClr val="404040"/>
                </a:solidFill>
                <a:latin typeface="Arial" panose="020B0604020202020204" pitchFamily="34" charset="0"/>
                <a:cs typeface="Arial" panose="020B0604020202020204" pitchFamily="34" charset="0"/>
              </a:rPr>
              <a:t>with no unit of measure (dimensionless)</a:t>
            </a:r>
          </a:p>
          <a:p>
            <a:pPr marL="228600" indent="-228600">
              <a:spcBef>
                <a:spcPts val="0"/>
              </a:spcBef>
              <a:spcAft>
                <a:spcPts val="1200"/>
              </a:spcAft>
            </a:pPr>
            <a:r>
              <a:rPr lang="en-US" dirty="0">
                <a:solidFill>
                  <a:srgbClr val="404040"/>
                </a:solidFill>
                <a:latin typeface="Arial" panose="020B0604020202020204" pitchFamily="34" charset="0"/>
                <a:cs typeface="Arial" panose="020B0604020202020204" pitchFamily="34" charset="0"/>
              </a:rPr>
              <a:t>Charge number is </a:t>
            </a:r>
            <a:r>
              <a:rPr lang="en-US" dirty="0" smtClean="0">
                <a:solidFill>
                  <a:srgbClr val="404040"/>
                </a:solidFill>
                <a:latin typeface="Arial" panose="020B0604020202020204" pitchFamily="34" charset="0"/>
                <a:cs typeface="Arial" panose="020B0604020202020204" pitchFamily="34" charset="0"/>
              </a:rPr>
              <a:t>a dimensionless integer</a:t>
            </a:r>
          </a:p>
          <a:p>
            <a:pPr marL="228600" indent="-228600">
              <a:spcBef>
                <a:spcPts val="0"/>
              </a:spcBef>
              <a:spcAft>
                <a:spcPts val="1200"/>
              </a:spcAft>
            </a:pPr>
            <a:r>
              <a:rPr lang="en-US" dirty="0" smtClean="0">
                <a:solidFill>
                  <a:srgbClr val="404040"/>
                </a:solidFill>
                <a:latin typeface="Arial" panose="020B0604020202020204" pitchFamily="34" charset="0"/>
                <a:cs typeface="Arial" panose="020B0604020202020204" pitchFamily="34" charset="0"/>
              </a:rPr>
              <a:t>-2, -1, 0, 1, 2,…</a:t>
            </a:r>
          </a:p>
          <a:p>
            <a:pPr marL="228600" indent="-228600">
              <a:spcBef>
                <a:spcPts val="0"/>
              </a:spcBef>
              <a:spcAft>
                <a:spcPts val="1200"/>
              </a:spcAft>
            </a:pPr>
            <a:r>
              <a:rPr lang="en-US" dirty="0" smtClean="0">
                <a:solidFill>
                  <a:srgbClr val="404040"/>
                </a:solidFill>
                <a:latin typeface="Arial" panose="020B0604020202020204" pitchFamily="34" charset="0"/>
                <a:cs typeface="Arial" panose="020B0604020202020204" pitchFamily="34" charset="0"/>
              </a:rPr>
              <a:t>Commonly used to show the charge of a particle</a:t>
            </a:r>
          </a:p>
          <a:p>
            <a:pPr marL="228600" indent="-228600">
              <a:spcBef>
                <a:spcPts val="0"/>
              </a:spcBef>
              <a:spcAft>
                <a:spcPts val="1200"/>
              </a:spcAft>
            </a:pPr>
            <a:r>
              <a:rPr lang="en-US" dirty="0" smtClean="0">
                <a:solidFill>
                  <a:srgbClr val="404040"/>
                </a:solidFill>
                <a:latin typeface="Arial" panose="020B0604020202020204" pitchFamily="34" charset="0"/>
                <a:cs typeface="Arial" panose="020B0604020202020204" pitchFamily="34" charset="0"/>
              </a:rPr>
              <a:t>Simplifies the units displayed for mass-to-charge ratio</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Mass-to-charge ratio = mass divided by charge (or charge number)</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Allows display of mass-to-charge ratio in units of amu, as an alternative to amu/e</a:t>
            </a:r>
          </a:p>
          <a:p>
            <a:pPr marL="628650" lvl="1" indent="-228600">
              <a:spcBef>
                <a:spcPts val="0"/>
              </a:spcBef>
              <a:spcAft>
                <a:spcPts val="1200"/>
              </a:spcAft>
            </a:pPr>
            <a:r>
              <a:rPr lang="en-US" sz="1800" dirty="0" smtClean="0">
                <a:solidFill>
                  <a:srgbClr val="404040"/>
                </a:solidFill>
                <a:latin typeface="Arial" panose="020B0604020202020204" pitchFamily="34" charset="0"/>
                <a:cs typeface="Arial" panose="020B0604020202020204" pitchFamily="34" charset="0"/>
              </a:rPr>
              <a:t>Integer value is not affected</a:t>
            </a:r>
          </a:p>
          <a:p>
            <a:pPr marL="628650" lvl="1" indent="-228600">
              <a:spcBef>
                <a:spcPts val="0"/>
              </a:spcBef>
              <a:spcAft>
                <a:spcPts val="1200"/>
              </a:spcAft>
            </a:pPr>
            <a:r>
              <a:rPr lang="en-US" sz="1800" dirty="0">
                <a:solidFill>
                  <a:srgbClr val="404040"/>
                </a:solidFill>
                <a:latin typeface="Arial" panose="020B0604020202020204" pitchFamily="34" charset="0"/>
                <a:cs typeface="Arial" panose="020B0604020202020204" pitchFamily="34" charset="0"/>
              </a:rPr>
              <a:t>Convenient option to simplify the display of measurement </a:t>
            </a:r>
            <a:r>
              <a:rPr lang="en-US" sz="1800" dirty="0" smtClean="0">
                <a:solidFill>
                  <a:srgbClr val="404040"/>
                </a:solidFill>
                <a:latin typeface="Arial" panose="020B0604020202020204" pitchFamily="34" charset="0"/>
                <a:cs typeface="Arial" panose="020B0604020202020204" pitchFamily="34" charset="0"/>
              </a:rPr>
              <a:t>units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28</a:t>
            </a:fld>
            <a:endParaRPr lang="en-US" dirty="0"/>
          </a:p>
        </p:txBody>
      </p:sp>
      <p:sp>
        <p:nvSpPr>
          <p:cNvPr id="2" name="Title 1"/>
          <p:cNvSpPr>
            <a:spLocks noGrp="1"/>
          </p:cNvSpPr>
          <p:nvPr>
            <p:ph type="title" idx="4294967295"/>
            <p:custDataLst>
              <p:tags r:id="rId5"/>
            </p:custDataLst>
          </p:nvPr>
        </p:nvSpPr>
        <p:spPr>
          <a:xfrm>
            <a:off x="540000" y="297000"/>
            <a:ext cx="8229600" cy="1143000"/>
          </a:xfrm>
          <a:prstGeom prst="rect">
            <a:avLst/>
          </a:prstGeom>
        </p:spPr>
        <p:txBody>
          <a:bodyPr/>
          <a:lstStyle/>
          <a:p>
            <a:pPr algn="l"/>
            <a:r>
              <a:rPr lang="en-US" baseline="30000" dirty="0" smtClean="0">
                <a:solidFill>
                  <a:srgbClr val="EF7D00"/>
                </a:solidFill>
                <a:latin typeface="Arial"/>
                <a:cs typeface="Arial"/>
              </a:rPr>
              <a:t>CHARGE NUMBER (z)</a:t>
            </a:r>
            <a:endParaRPr lang="en-US" dirty="0"/>
          </a:p>
        </p:txBody>
      </p:sp>
    </p:spTree>
    <p:custDataLst>
      <p:tags r:id="rId1"/>
    </p:custDataLst>
    <p:extLst>
      <p:ext uri="{BB962C8B-B14F-4D97-AF65-F5344CB8AC3E}">
        <p14:creationId xmlns:p14="http://schemas.microsoft.com/office/powerpoint/2010/main" val="384617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5277476" cy="4392000"/>
          </a:xfrm>
        </p:spPr>
        <p:txBody>
          <a:bodyPr>
            <a:noAutofit/>
          </a:bodyPr>
          <a:lstStyle/>
          <a:p>
            <a:pPr>
              <a:spcBef>
                <a:spcPts val="0"/>
              </a:spcBef>
              <a:spcAft>
                <a:spcPts val="1200"/>
              </a:spcAft>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An ion is a</a:t>
            </a:r>
            <a:r>
              <a:rPr lang="en-US" dirty="0" smtClean="0">
                <a:latin typeface="Arial" panose="020B0604020202020204" pitchFamily="34" charset="0"/>
                <a:cs typeface="Arial" panose="020B0604020202020204" pitchFamily="34" charset="0"/>
              </a:rPr>
              <a:t> particle </a:t>
            </a:r>
            <a:r>
              <a:rPr lang="en-US" dirty="0">
                <a:latin typeface="Arial" panose="020B0604020202020204" pitchFamily="34" charset="0"/>
                <a:cs typeface="Arial" panose="020B0604020202020204" pitchFamily="34" charset="0"/>
              </a:rPr>
              <a:t>with </a:t>
            </a:r>
            <a:r>
              <a:rPr lang="en-US" dirty="0" smtClean="0">
                <a:latin typeface="Arial" panose="020B0604020202020204" pitchFamily="34" charset="0"/>
                <a:cs typeface="Arial" panose="020B0604020202020204" pitchFamily="34" charset="0"/>
              </a:rPr>
              <a:t>a net charge not equal to zero (not neutral)</a:t>
            </a:r>
            <a:endParaRPr lang="en-US" dirty="0">
              <a:latin typeface="Arial" panose="020B0604020202020204" pitchFamily="34" charset="0"/>
              <a:cs typeface="Arial" panose="020B0604020202020204" pitchFamily="34" charset="0"/>
            </a:endParaRPr>
          </a:p>
          <a:p>
            <a:pPr>
              <a:spcBef>
                <a:spcPts val="0"/>
              </a:spcBef>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Atom loses 1 </a:t>
            </a:r>
            <a:r>
              <a:rPr lang="en-US" dirty="0">
                <a:latin typeface="Arial" panose="020B0604020202020204" pitchFamily="34" charset="0"/>
                <a:cs typeface="Arial" panose="020B0604020202020204" pitchFamily="34" charset="0"/>
              </a:rPr>
              <a:t>electron</a:t>
            </a:r>
          </a:p>
          <a:p>
            <a:pPr lvl="1">
              <a:spcBef>
                <a:spcPts val="0"/>
              </a:spcBef>
              <a:spcAft>
                <a:spcPts val="12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Loses 1 </a:t>
            </a:r>
            <a:r>
              <a:rPr lang="en-US" sz="1800" dirty="0">
                <a:latin typeface="Arial" panose="020B0604020202020204" pitchFamily="34" charset="0"/>
                <a:cs typeface="Arial" panose="020B0604020202020204" pitchFamily="34" charset="0"/>
              </a:rPr>
              <a:t>unit of negative charge</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Becomes a </a:t>
            </a:r>
            <a:r>
              <a:rPr lang="en-US" sz="1800" dirty="0" smtClean="0">
                <a:latin typeface="Arial" panose="020B0604020202020204" pitchFamily="34" charset="0"/>
                <a:cs typeface="Arial" panose="020B0604020202020204" pitchFamily="34" charset="0"/>
              </a:rPr>
              <a:t>positive </a:t>
            </a:r>
            <a:r>
              <a:rPr lang="en-US" sz="1800" dirty="0">
                <a:latin typeface="Arial" panose="020B0604020202020204" pitchFamily="34" charset="0"/>
                <a:cs typeface="Arial" panose="020B0604020202020204" pitchFamily="34" charset="0"/>
              </a:rPr>
              <a:t>ion with a charge of </a:t>
            </a:r>
            <a:r>
              <a:rPr lang="en-US" sz="1800" dirty="0" smtClean="0">
                <a:latin typeface="Arial" panose="020B0604020202020204" pitchFamily="34" charset="0"/>
                <a:cs typeface="Arial" panose="020B0604020202020204" pitchFamily="34" charset="0"/>
              </a:rPr>
              <a:t>+1 e</a:t>
            </a:r>
            <a:endParaRPr lang="en-US" sz="1800" dirty="0">
              <a:latin typeface="Arial" panose="020B0604020202020204" pitchFamily="34" charset="0"/>
              <a:cs typeface="Arial" panose="020B0604020202020204" pitchFamily="34" charset="0"/>
            </a:endParaRPr>
          </a:p>
          <a:p>
            <a:pPr>
              <a:spcBef>
                <a:spcPts val="0"/>
              </a:spcBef>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Atom </a:t>
            </a:r>
            <a:r>
              <a:rPr lang="en-US" dirty="0">
                <a:latin typeface="Arial" panose="020B0604020202020204" pitchFamily="34" charset="0"/>
                <a:cs typeface="Arial" panose="020B0604020202020204" pitchFamily="34" charset="0"/>
              </a:rPr>
              <a:t>loses </a:t>
            </a:r>
            <a:r>
              <a:rPr lang="en-US" dirty="0" smtClean="0">
                <a:latin typeface="Arial" panose="020B0604020202020204" pitchFamily="34" charset="0"/>
                <a:cs typeface="Arial" panose="020B0604020202020204" pitchFamily="34" charset="0"/>
              </a:rPr>
              <a:t>2 electrons</a:t>
            </a:r>
            <a:endParaRPr lang="en-US" dirty="0">
              <a:latin typeface="Arial" panose="020B0604020202020204" pitchFamily="34" charset="0"/>
              <a:cs typeface="Arial" panose="020B0604020202020204" pitchFamily="34" charset="0"/>
            </a:endParaRP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Loses 2</a:t>
            </a:r>
            <a:r>
              <a:rPr lang="en-US" sz="1800" dirty="0" smtClean="0">
                <a:latin typeface="Arial" panose="020B0604020202020204" pitchFamily="34" charset="0"/>
                <a:cs typeface="Arial" panose="020B0604020202020204" pitchFamily="34" charset="0"/>
              </a:rPr>
              <a:t> units </a:t>
            </a:r>
            <a:r>
              <a:rPr lang="en-US" sz="1800" dirty="0">
                <a:latin typeface="Arial" panose="020B0604020202020204" pitchFamily="34" charset="0"/>
                <a:cs typeface="Arial" panose="020B0604020202020204" pitchFamily="34" charset="0"/>
              </a:rPr>
              <a:t>of negative charge</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Becomes a </a:t>
            </a:r>
            <a:r>
              <a:rPr lang="en-US" sz="1800" dirty="0" smtClean="0">
                <a:latin typeface="Arial" panose="020B0604020202020204" pitchFamily="34" charset="0"/>
                <a:cs typeface="Arial" panose="020B0604020202020204" pitchFamily="34" charset="0"/>
              </a:rPr>
              <a:t>doubly ionized positive </a:t>
            </a:r>
            <a:r>
              <a:rPr lang="en-US" sz="1800" dirty="0">
                <a:latin typeface="Arial" panose="020B0604020202020204" pitchFamily="34" charset="0"/>
                <a:cs typeface="Arial" panose="020B0604020202020204" pitchFamily="34" charset="0"/>
              </a:rPr>
              <a:t>ion with </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charge of </a:t>
            </a:r>
            <a:r>
              <a:rPr lang="en-US" sz="1800" dirty="0" smtClean="0">
                <a:latin typeface="Arial" panose="020B0604020202020204" pitchFamily="34" charset="0"/>
                <a:cs typeface="Arial" panose="020B0604020202020204" pitchFamily="34" charset="0"/>
              </a:rPr>
              <a:t>+2 e</a:t>
            </a:r>
          </a:p>
          <a:p>
            <a:pPr>
              <a:spcBef>
                <a:spcPts val="0"/>
              </a:spcBef>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Often show charge as a charge number</a:t>
            </a:r>
          </a:p>
          <a:p>
            <a:pPr lvl="1">
              <a:spcBef>
                <a:spcPts val="0"/>
              </a:spcBef>
              <a:spcAft>
                <a:spcPts val="12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Show integer value without the unit symbol e</a:t>
            </a:r>
          </a:p>
          <a:p>
            <a:pPr lvl="1">
              <a:spcBef>
                <a:spcPts val="0"/>
              </a:spcBef>
              <a:spcAft>
                <a:spcPts val="12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Still commonly called charge</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29</a:t>
            </a:fld>
            <a:endParaRPr lang="en-US" dirty="0"/>
          </a:p>
        </p:txBody>
      </p:sp>
      <p:sp>
        <p:nvSpPr>
          <p:cNvPr id="2" name="Title 1"/>
          <p:cNvSpPr>
            <a:spLocks noGrp="1"/>
          </p:cNvSpPr>
          <p:nvPr>
            <p:ph type="title" idx="4294967295"/>
            <p:custDataLst>
              <p:tags r:id="rId5"/>
            </p:custDataLst>
          </p:nvPr>
        </p:nvSpPr>
        <p:spPr>
          <a:xfrm>
            <a:off x="425669" y="297000"/>
            <a:ext cx="8229600" cy="1143000"/>
          </a:xfrm>
          <a:prstGeom prst="rect">
            <a:avLst/>
          </a:prstGeom>
        </p:spPr>
        <p:txBody>
          <a:bodyPr/>
          <a:lstStyle/>
          <a:p>
            <a:pPr algn="l"/>
            <a:r>
              <a:rPr lang="en-US" baseline="30000" dirty="0" smtClean="0">
                <a:solidFill>
                  <a:srgbClr val="EF7D00"/>
                </a:solidFill>
                <a:latin typeface="Arial"/>
                <a:cs typeface="Arial"/>
              </a:rPr>
              <a:t>ION – A CHARGED PARTICLE</a:t>
            </a:r>
            <a:endParaRPr lang="en-US" dirty="0"/>
          </a:p>
        </p:txBody>
      </p:sp>
      <p:grpSp>
        <p:nvGrpSpPr>
          <p:cNvPr id="10" name="Group 9"/>
          <p:cNvGrpSpPr/>
          <p:nvPr>
            <p:custDataLst>
              <p:tags r:id="rId6"/>
            </p:custDataLst>
          </p:nvPr>
        </p:nvGrpSpPr>
        <p:grpSpPr>
          <a:xfrm>
            <a:off x="6498025" y="1826173"/>
            <a:ext cx="1904996" cy="2209800"/>
            <a:chOff x="6582569" y="2419349"/>
            <a:chExt cx="1904996" cy="2209801"/>
          </a:xfrm>
        </p:grpSpPr>
        <p:pic>
          <p:nvPicPr>
            <p:cNvPr id="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582569" y="2419349"/>
              <a:ext cx="1904996" cy="189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custDataLst>
                <p:tags r:id="rId7"/>
              </p:custDataLst>
            </p:nvPr>
          </p:nvSpPr>
          <p:spPr>
            <a:xfrm>
              <a:off x="6638925" y="4295775"/>
              <a:ext cx="1828800" cy="3333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baseline="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rgbClr val="193157"/>
                </a:buClr>
                <a:buFont typeface="Arial"/>
                <a:buNone/>
              </a:pPr>
              <a:r>
                <a:rPr lang="en-US" sz="1600" dirty="0" smtClean="0">
                  <a:solidFill>
                    <a:prstClr val="black">
                      <a:lumMod val="75000"/>
                      <a:lumOff val="25000"/>
                    </a:prstClr>
                  </a:solidFill>
                </a:rPr>
                <a:t>Helium </a:t>
              </a:r>
              <a:r>
                <a:rPr lang="en-US" sz="1600" dirty="0">
                  <a:solidFill>
                    <a:prstClr val="black">
                      <a:lumMod val="75000"/>
                      <a:lumOff val="25000"/>
                    </a:prstClr>
                  </a:solidFill>
                </a:rPr>
                <a:t>ion (He</a:t>
              </a:r>
              <a:r>
                <a:rPr lang="en-US" sz="1600" baseline="30000" dirty="0" smtClean="0">
                  <a:solidFill>
                    <a:prstClr val="black">
                      <a:lumMod val="75000"/>
                      <a:lumOff val="25000"/>
                    </a:prstClr>
                  </a:solidFill>
                </a:rPr>
                <a:t>+</a:t>
              </a:r>
              <a:r>
                <a:rPr lang="en-US" sz="1600" dirty="0" smtClean="0">
                  <a:solidFill>
                    <a:prstClr val="black">
                      <a:lumMod val="75000"/>
                      <a:lumOff val="25000"/>
                    </a:prstClr>
                  </a:solidFill>
                </a:rPr>
                <a:t>)</a:t>
              </a:r>
            </a:p>
          </p:txBody>
        </p:sp>
      </p:grpSp>
    </p:spTree>
    <p:custDataLst>
      <p:tags r:id="rId1"/>
    </p:custDataLst>
    <p:extLst>
      <p:ext uri="{BB962C8B-B14F-4D97-AF65-F5344CB8AC3E}">
        <p14:creationId xmlns:p14="http://schemas.microsoft.com/office/powerpoint/2010/main" val="108596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Autofit/>
          </a:bodyPr>
          <a:lstStyle/>
          <a:p>
            <a:pPr marL="0" indent="0">
              <a:spcBef>
                <a:spcPts val="0"/>
              </a:spcBef>
              <a:spcAft>
                <a:spcPts val="1200"/>
              </a:spcAft>
              <a:buNone/>
            </a:pPr>
            <a:r>
              <a:rPr lang="en-US" dirty="0" smtClean="0"/>
              <a:t>Upon completion of this module, you will be able to:</a:t>
            </a:r>
          </a:p>
          <a:p>
            <a:pPr>
              <a:spcBef>
                <a:spcPts val="0"/>
              </a:spcBef>
              <a:spcAft>
                <a:spcPts val="1200"/>
              </a:spcAft>
            </a:pPr>
            <a:r>
              <a:rPr lang="en-US" dirty="0" smtClean="0"/>
              <a:t>List the subatomic particles that make up atoms</a:t>
            </a:r>
          </a:p>
          <a:p>
            <a:pPr>
              <a:spcBef>
                <a:spcPts val="0"/>
              </a:spcBef>
              <a:spcAft>
                <a:spcPts val="1200"/>
              </a:spcAft>
            </a:pPr>
            <a:r>
              <a:rPr lang="en-US" dirty="0" smtClean="0"/>
              <a:t>Describe how the mass of an atom is defined</a:t>
            </a:r>
          </a:p>
          <a:p>
            <a:pPr>
              <a:spcBef>
                <a:spcPts val="0"/>
              </a:spcBef>
              <a:spcAft>
                <a:spcPts val="1200"/>
              </a:spcAft>
            </a:pPr>
            <a:r>
              <a:rPr lang="en-US" dirty="0" smtClean="0"/>
              <a:t>Describe how the charge of a particle is defined</a:t>
            </a:r>
          </a:p>
          <a:p>
            <a:pPr>
              <a:spcBef>
                <a:spcPts val="0"/>
              </a:spcBef>
              <a:spcAft>
                <a:spcPts val="1200"/>
              </a:spcAft>
            </a:pPr>
            <a:r>
              <a:rPr lang="en-US" dirty="0" smtClean="0"/>
              <a:t>Describe that an ion is a charged particle</a:t>
            </a:r>
          </a:p>
          <a:p>
            <a:pPr>
              <a:spcBef>
                <a:spcPts val="0"/>
              </a:spcBef>
              <a:spcAft>
                <a:spcPts val="1200"/>
              </a:spcAft>
            </a:pPr>
            <a:r>
              <a:rPr lang="en-US" dirty="0" smtClean="0"/>
              <a:t>Describe the difference between the isotopes of an element</a:t>
            </a:r>
          </a:p>
          <a:p>
            <a:pPr>
              <a:spcBef>
                <a:spcPts val="0"/>
              </a:spcBef>
              <a:spcAft>
                <a:spcPts val="1200"/>
              </a:spcAft>
            </a:pPr>
            <a:r>
              <a:rPr lang="en-US" dirty="0" smtClean="0"/>
              <a:t>Describe the relationship between molecules and atoms</a:t>
            </a:r>
          </a:p>
          <a:p>
            <a:pPr>
              <a:spcBef>
                <a:spcPts val="0"/>
              </a:spcBef>
              <a:spcAft>
                <a:spcPts val="1200"/>
              </a:spcAft>
            </a:pPr>
            <a:r>
              <a:rPr lang="en-US" dirty="0" smtClean="0"/>
              <a:t>Describe the difference between </a:t>
            </a:r>
            <a:r>
              <a:rPr lang="en-US" dirty="0"/>
              <a:t>partial and total </a:t>
            </a:r>
            <a:r>
              <a:rPr lang="en-US" dirty="0" smtClean="0"/>
              <a:t>pressure</a:t>
            </a:r>
          </a:p>
          <a:p>
            <a:pPr>
              <a:spcBef>
                <a:spcPts val="0"/>
              </a:spcBef>
              <a:spcAft>
                <a:spcPts val="1200"/>
              </a:spcAft>
            </a:pPr>
            <a:r>
              <a:rPr lang="en-US" dirty="0" smtClean="0"/>
              <a:t>Describe how gas concentration is defined</a:t>
            </a:r>
            <a:endParaRPr lang="en-US" dirty="0"/>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8" name="Slide Number Placeholder 7"/>
          <p:cNvSpPr>
            <a:spLocks noGrp="1"/>
          </p:cNvSpPr>
          <p:nvPr>
            <p:ph type="sldNum" sz="quarter" idx="4"/>
            <p:custDataLst>
              <p:tags r:id="rId4"/>
            </p:custDataLst>
          </p:nvPr>
        </p:nvSpPr>
        <p:spPr/>
        <p:txBody>
          <a:bodyPr/>
          <a:lstStyle/>
          <a:p>
            <a:fld id="{B20746DB-6A1D-3D49-90D0-3E2AC33F20DE}" type="slidenum">
              <a:rPr lang="en-US" smtClean="0"/>
              <a:t>3</a:t>
            </a:fld>
            <a:endParaRPr lang="en-US" dirty="0"/>
          </a:p>
        </p:txBody>
      </p:sp>
      <p:sp>
        <p:nvSpPr>
          <p:cNvPr id="2" name="Title 1"/>
          <p:cNvSpPr>
            <a:spLocks noGrp="1"/>
          </p:cNvSpPr>
          <p:nvPr>
            <p:ph type="title" idx="4294967295"/>
            <p:custDataLst>
              <p:tags r:id="rId5"/>
            </p:custDataLst>
          </p:nvPr>
        </p:nvSpPr>
        <p:spPr>
          <a:xfrm>
            <a:off x="540000" y="297000"/>
            <a:ext cx="8229600" cy="1143000"/>
          </a:xfrm>
          <a:prstGeom prst="rect">
            <a:avLst/>
          </a:prstGeom>
        </p:spPr>
        <p:txBody>
          <a:bodyPr/>
          <a:lstStyle/>
          <a:p>
            <a:pPr algn="l"/>
            <a:r>
              <a:rPr lang="de-DE" sz="3600" baseline="30000" dirty="0" smtClean="0">
                <a:solidFill>
                  <a:srgbClr val="EF7D00"/>
                </a:solidFill>
                <a:latin typeface="Arial"/>
                <a:cs typeface="Arial"/>
              </a:rPr>
              <a:t/>
            </a:r>
            <a:br>
              <a:rPr lang="de-DE" sz="3600" baseline="30000" dirty="0" smtClean="0">
                <a:solidFill>
                  <a:srgbClr val="EF7D00"/>
                </a:solidFill>
                <a:latin typeface="Arial"/>
                <a:cs typeface="Arial"/>
              </a:rPr>
            </a:br>
            <a:r>
              <a:rPr lang="de-DE" sz="3600" baseline="30000" dirty="0" smtClean="0">
                <a:solidFill>
                  <a:srgbClr val="EF7D00"/>
                </a:solidFill>
                <a:latin typeface="Arial"/>
                <a:cs typeface="Arial"/>
              </a:rPr>
              <a:t>OBJECTIVES</a:t>
            </a:r>
            <a:endParaRPr lang="en-US" sz="3600" dirty="0">
              <a:solidFill>
                <a:srgbClr val="EF7D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9105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1062981" y="2838061"/>
            <a:ext cx="699994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altLang="en-US" sz="4400" baseline="30000" dirty="0" smtClean="0">
                <a:solidFill>
                  <a:srgbClr val="EF7D00"/>
                </a:solidFill>
                <a:latin typeface="Arial"/>
                <a:cs typeface="Arial"/>
              </a:rPr>
              <a:t>ELEMENTS, ATOMIC NUMBER,</a:t>
            </a:r>
          </a:p>
          <a:p>
            <a:pPr eaLnBrk="1" hangingPunct="1"/>
            <a:r>
              <a:rPr lang="en-US" altLang="en-US" sz="4400" baseline="30000" dirty="0" smtClean="0">
                <a:solidFill>
                  <a:srgbClr val="EF7D00"/>
                </a:solidFill>
                <a:latin typeface="Arial"/>
                <a:cs typeface="Arial"/>
              </a:rPr>
              <a:t>AND ISOTOPES</a:t>
            </a:r>
            <a:endParaRPr lang="en-US" altLang="en-US" sz="4400" dirty="0">
              <a:solidFill>
                <a:srgbClr val="404040"/>
              </a:solidFill>
              <a:latin typeface="Arial" panose="020B0604020202020204" pitchFamily="34" charset="0"/>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30</a:t>
            </a:fld>
            <a:endParaRPr lang="en-US" dirty="0">
              <a:solidFill>
                <a:prstClr val="black">
                  <a:lumMod val="75000"/>
                  <a:lumOff val="25000"/>
                </a:prstClr>
              </a:solidFill>
            </a:endParaRPr>
          </a:p>
        </p:txBody>
      </p:sp>
      <p:sp>
        <p:nvSpPr>
          <p:cNvPr id="8" name="Oval 7"/>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Elements are different types of atoms</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than </a:t>
            </a:r>
            <a:r>
              <a:rPr lang="en-US" dirty="0" smtClean="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known </a:t>
            </a:r>
            <a:r>
              <a:rPr lang="en-US" dirty="0" smtClean="0">
                <a:latin typeface="Arial" panose="020B0604020202020204" pitchFamily="34" charset="0"/>
                <a:cs typeface="Arial" panose="020B0604020202020204" pitchFamily="34" charset="0"/>
              </a:rPr>
              <a:t>elements</a:t>
            </a:r>
            <a:endParaRPr lang="en-US"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Organized </a:t>
            </a:r>
            <a:r>
              <a:rPr lang="en-US" dirty="0">
                <a:latin typeface="Arial" panose="020B0604020202020204" pitchFamily="34" charset="0"/>
                <a:cs typeface="Arial" panose="020B0604020202020204" pitchFamily="34" charset="0"/>
              </a:rPr>
              <a:t>in the Periodic Table of </a:t>
            </a:r>
            <a:r>
              <a:rPr lang="en-US" dirty="0" smtClean="0">
                <a:latin typeface="Arial" panose="020B0604020202020204" pitchFamily="34" charset="0"/>
                <a:cs typeface="Arial" panose="020B0604020202020204" pitchFamily="34" charset="0"/>
              </a:rPr>
              <a:t>Elements</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Some elements have similar properties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For example: copper, silver and gold</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Soft metals, good electrical conductors, relatively inert</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Some elements have very different properties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For example: helium and chlorine</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Helium: odorless, inert, non-toxic</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Chlorine: strong odor, highly reactive, poisonous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31</a:t>
            </a:fld>
            <a:endParaRPr lang="en-US" dirty="0"/>
          </a:p>
        </p:txBody>
      </p:sp>
      <p:sp>
        <p:nvSpPr>
          <p:cNvPr id="2" name="Title 1"/>
          <p:cNvSpPr>
            <a:spLocks noGrp="1"/>
          </p:cNvSpPr>
          <p:nvPr>
            <p:ph type="title" idx="4294967295"/>
            <p:custDataLst>
              <p:tags r:id="rId5"/>
            </p:custDataLst>
          </p:nvPr>
        </p:nvSpPr>
        <p:spPr>
          <a:xfrm>
            <a:off x="409903" y="274638"/>
            <a:ext cx="8229600" cy="1143000"/>
          </a:xfrm>
          <a:prstGeom prst="rect">
            <a:avLst/>
          </a:prstGeom>
        </p:spPr>
        <p:txBody>
          <a:bodyPr/>
          <a:lstStyle/>
          <a:p>
            <a:pPr algn="l"/>
            <a:r>
              <a:rPr lang="en-US" baseline="30000" dirty="0" smtClean="0">
                <a:solidFill>
                  <a:srgbClr val="EF7D00"/>
                </a:solidFill>
                <a:latin typeface="Arial"/>
                <a:cs typeface="Arial"/>
              </a:rPr>
              <a:t>ELEMENTS</a:t>
            </a:r>
            <a:endParaRPr lang="en-US" dirty="0"/>
          </a:p>
        </p:txBody>
      </p:sp>
    </p:spTree>
    <p:custDataLst>
      <p:tags r:id="rId1"/>
    </p:custDataLst>
    <p:extLst>
      <p:ext uri="{BB962C8B-B14F-4D97-AF65-F5344CB8AC3E}">
        <p14:creationId xmlns:p14="http://schemas.microsoft.com/office/powerpoint/2010/main" val="98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171986"/>
            <a:ext cx="8244000" cy="4392000"/>
          </a:xfrm>
        </p:spPr>
        <p:txBody>
          <a:bodyPr wrap="square">
            <a:noAutofit/>
          </a:bodyPr>
          <a:lstStyle/>
          <a:p>
            <a:pPr marL="228600" indent="-228600">
              <a:spcBef>
                <a:spcPts val="0"/>
              </a:spcBef>
              <a:spcAft>
                <a:spcPts val="1200"/>
              </a:spcAft>
            </a:pPr>
            <a:r>
              <a:rPr lang="en-US" dirty="0">
                <a:latin typeface="Arial" panose="020B0604020202020204" pitchFamily="34" charset="0"/>
                <a:cs typeface="Arial" panose="020B0604020202020204" pitchFamily="34" charset="0"/>
              </a:rPr>
              <a:t>Atomic </a:t>
            </a:r>
            <a:r>
              <a:rPr lang="en-US" dirty="0" smtClean="0">
                <a:latin typeface="Arial" panose="020B0604020202020204" pitchFamily="34" charset="0"/>
                <a:cs typeface="Arial" panose="020B0604020202020204" pitchFamily="34" charset="0"/>
              </a:rPr>
              <a:t>number </a:t>
            </a:r>
            <a:r>
              <a:rPr lang="en-US" dirty="0">
                <a:latin typeface="Arial" panose="020B0604020202020204" pitchFamily="34" charset="0"/>
                <a:cs typeface="Arial" panose="020B0604020202020204" pitchFamily="34" charset="0"/>
              </a:rPr>
              <a:t>is the number of protons in the </a:t>
            </a:r>
            <a:r>
              <a:rPr lang="en-US" dirty="0" smtClean="0">
                <a:latin typeface="Arial" panose="020B0604020202020204" pitchFamily="34" charset="0"/>
                <a:cs typeface="Arial" panose="020B0604020202020204" pitchFamily="34" charset="0"/>
              </a:rPr>
              <a:t>nucleus of an atom</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Characteristic that defines each chemical element</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All </a:t>
            </a:r>
            <a:r>
              <a:rPr lang="en-US" sz="1800" dirty="0">
                <a:latin typeface="Arial" panose="020B0604020202020204" pitchFamily="34" charset="0"/>
                <a:cs typeface="Arial" panose="020B0604020202020204" pitchFamily="34" charset="0"/>
              </a:rPr>
              <a:t>atoms of </a:t>
            </a:r>
            <a:r>
              <a:rPr lang="en-US" sz="1800" dirty="0" smtClean="0">
                <a:latin typeface="Arial" panose="020B0604020202020204" pitchFamily="34" charset="0"/>
                <a:cs typeface="Arial" panose="020B0604020202020204" pitchFamily="34" charset="0"/>
              </a:rPr>
              <a:t>an element have the same number of protons (atomic number)</a:t>
            </a:r>
            <a:endParaRPr lang="en-US" sz="1800" dirty="0">
              <a:latin typeface="Arial" panose="020B0604020202020204" pitchFamily="34" charset="0"/>
              <a:cs typeface="Arial" panose="020B0604020202020204" pitchFamily="34" charset="0"/>
            </a:endParaRP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Carbon has </a:t>
            </a:r>
            <a:r>
              <a:rPr lang="en-US" sz="1800" dirty="0">
                <a:latin typeface="Arial" panose="020B0604020202020204" pitchFamily="34" charset="0"/>
                <a:cs typeface="Arial" panose="020B0604020202020204" pitchFamily="34" charset="0"/>
              </a:rPr>
              <a:t>6</a:t>
            </a:r>
            <a:r>
              <a:rPr lang="en-US" sz="1800" dirty="0" smtClean="0">
                <a:latin typeface="Arial" panose="020B0604020202020204" pitchFamily="34" charset="0"/>
                <a:cs typeface="Arial" panose="020B0604020202020204" pitchFamily="34" charset="0"/>
              </a:rPr>
              <a:t> protons, atomic number 6</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Nitrogen has 7 protons, atomic number 7</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Oxygen has 8 protons, atomic number 8</a:t>
            </a:r>
          </a:p>
          <a:p>
            <a:pPr marL="228600" indent="-228600">
              <a:spcBef>
                <a:spcPts val="0"/>
              </a:spcBef>
              <a:spcAft>
                <a:spcPts val="1200"/>
              </a:spcAft>
            </a:pPr>
            <a:r>
              <a:rPr lang="en-US" dirty="0">
                <a:latin typeface="Arial" panose="020B0604020202020204" pitchFamily="34" charset="0"/>
                <a:cs typeface="Arial" panose="020B0604020202020204" pitchFamily="34" charset="0"/>
              </a:rPr>
              <a:t>Chemical properties of elements depend on </a:t>
            </a:r>
            <a:r>
              <a:rPr lang="en-US" dirty="0" smtClean="0">
                <a:latin typeface="Arial" panose="020B0604020202020204" pitchFamily="34" charset="0"/>
                <a:cs typeface="Arial" panose="020B0604020202020204" pitchFamily="34" charset="0"/>
              </a:rPr>
              <a:t>atomic number</a:t>
            </a:r>
            <a:endParaRPr lang="en-US" dirty="0">
              <a:latin typeface="Arial" panose="020B0604020202020204" pitchFamily="34" charset="0"/>
              <a:cs typeface="Arial" panose="020B0604020202020204" pitchFamily="34" charset="0"/>
            </a:endParaRP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Chemical properties of atoms depend on the number of electrons they contain</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Atoms are neutral, so atomic number indicates:</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Number </a:t>
            </a:r>
            <a:r>
              <a:rPr lang="en-US" sz="1800" dirty="0">
                <a:latin typeface="Arial" panose="020B0604020202020204" pitchFamily="34" charset="0"/>
                <a:cs typeface="Arial" panose="020B0604020202020204" pitchFamily="34" charset="0"/>
              </a:rPr>
              <a:t>of </a:t>
            </a:r>
            <a:r>
              <a:rPr lang="en-US" sz="1800" dirty="0" smtClean="0">
                <a:latin typeface="Arial" panose="020B0604020202020204" pitchFamily="34" charset="0"/>
                <a:cs typeface="Arial" panose="020B0604020202020204" pitchFamily="34" charset="0"/>
              </a:rPr>
              <a:t>protons</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Equivalent number </a:t>
            </a:r>
            <a:r>
              <a:rPr lang="en-US" sz="1800" dirty="0">
                <a:latin typeface="Arial" panose="020B0604020202020204" pitchFamily="34" charset="0"/>
                <a:cs typeface="Arial" panose="020B0604020202020204" pitchFamily="34" charset="0"/>
              </a:rPr>
              <a:t>of </a:t>
            </a:r>
            <a:r>
              <a:rPr lang="en-US" sz="1800" dirty="0" smtClean="0">
                <a:latin typeface="Arial" panose="020B0604020202020204" pitchFamily="34" charset="0"/>
                <a:cs typeface="Arial" panose="020B0604020202020204" pitchFamily="34" charset="0"/>
              </a:rPr>
              <a:t>electrons</a:t>
            </a: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Chemical properties of the element due to that number of electrons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32</a:t>
            </a:fld>
            <a:endParaRPr lang="en-US" dirty="0"/>
          </a:p>
        </p:txBody>
      </p:sp>
      <p:sp>
        <p:nvSpPr>
          <p:cNvPr id="2" name="Title 1"/>
          <p:cNvSpPr>
            <a:spLocks noGrp="1"/>
          </p:cNvSpPr>
          <p:nvPr>
            <p:ph type="title" idx="4294967295"/>
            <p:custDataLst>
              <p:tags r:id="rId5"/>
            </p:custDataLst>
          </p:nvPr>
        </p:nvSpPr>
        <p:spPr>
          <a:xfrm>
            <a:off x="425669" y="274638"/>
            <a:ext cx="8229600" cy="1143000"/>
          </a:xfrm>
          <a:prstGeom prst="rect">
            <a:avLst/>
          </a:prstGeom>
        </p:spPr>
        <p:txBody>
          <a:bodyPr/>
          <a:lstStyle/>
          <a:p>
            <a:pPr algn="l"/>
            <a:r>
              <a:rPr lang="en-US" baseline="30000" dirty="0" smtClean="0">
                <a:solidFill>
                  <a:srgbClr val="EF7D00"/>
                </a:solidFill>
                <a:latin typeface="Arial"/>
                <a:cs typeface="Arial"/>
              </a:rPr>
              <a:t>ATOMIC NUMBER</a:t>
            </a:r>
            <a:endParaRPr lang="en-US" dirty="0"/>
          </a:p>
        </p:txBody>
      </p:sp>
    </p:spTree>
    <p:custDataLst>
      <p:tags r:id="rId1"/>
    </p:custDataLst>
    <p:extLst>
      <p:ext uri="{BB962C8B-B14F-4D97-AF65-F5344CB8AC3E}">
        <p14:creationId xmlns:p14="http://schemas.microsoft.com/office/powerpoint/2010/main" val="864323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a:latin typeface="Arial" panose="020B0604020202020204" pitchFamily="34" charset="0"/>
                <a:cs typeface="Arial" panose="020B0604020202020204" pitchFamily="34" charset="0"/>
              </a:rPr>
              <a:t>Atomic number</a:t>
            </a:r>
          </a:p>
          <a:p>
            <a:pPr marL="628650" lvl="1">
              <a:spcBef>
                <a:spcPts val="0"/>
              </a:spcBef>
              <a:spcAft>
                <a:spcPts val="1200"/>
              </a:spcAft>
            </a:pPr>
            <a:r>
              <a:rPr lang="en-US" sz="1800" dirty="0">
                <a:latin typeface="Arial" panose="020B0604020202020204" pitchFamily="34" charset="0"/>
                <a:cs typeface="Arial" panose="020B0604020202020204" pitchFamily="34" charset="0"/>
                <a:sym typeface="Wingdings" panose="05000000000000000000" pitchFamily="2" charset="2"/>
              </a:rPr>
              <a:t>Number of </a:t>
            </a:r>
            <a:r>
              <a:rPr lang="en-US" sz="1800" dirty="0" smtClean="0">
                <a:latin typeface="Arial" panose="020B0604020202020204" pitchFamily="34" charset="0"/>
                <a:cs typeface="Arial" panose="020B0604020202020204" pitchFamily="34" charset="0"/>
              </a:rPr>
              <a:t>protons</a:t>
            </a:r>
            <a:endParaRPr lang="en-US" sz="1800" dirty="0">
              <a:latin typeface="Arial" panose="020B0604020202020204" pitchFamily="34" charset="0"/>
              <a:cs typeface="Arial" panose="020B0604020202020204" pitchFamily="34" charset="0"/>
            </a:endParaRPr>
          </a:p>
          <a:p>
            <a:pPr marL="628650" lvl="1">
              <a:spcBef>
                <a:spcPts val="0"/>
              </a:spcBef>
              <a:spcAft>
                <a:spcPts val="1200"/>
              </a:spcAft>
            </a:pPr>
            <a:r>
              <a:rPr lang="en-US" sz="1800" dirty="0">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sym typeface="Wingdings" panose="05000000000000000000" pitchFamily="2" charset="2"/>
              </a:rPr>
              <a:t>efines each element i</a:t>
            </a:r>
            <a:r>
              <a:rPr lang="en-US" sz="1800" dirty="0" smtClean="0">
                <a:latin typeface="Arial" panose="020B0604020202020204" pitchFamily="34" charset="0"/>
                <a:cs typeface="Arial" panose="020B0604020202020204" pitchFamily="34" charset="0"/>
                <a:sym typeface="Wingdings" panose="05000000000000000000" pitchFamily="2" charset="2"/>
              </a:rPr>
              <a:t>n the Periodic Table</a:t>
            </a:r>
          </a:p>
          <a:p>
            <a:pPr marL="628650" lvl="1">
              <a:spcBef>
                <a:spcPts val="0"/>
              </a:spcBef>
              <a:spcAft>
                <a:spcPts val="1200"/>
              </a:spcAft>
            </a:pPr>
            <a:r>
              <a:rPr lang="en-US" sz="1800" dirty="0" smtClean="0">
                <a:latin typeface="Arial" panose="020B0604020202020204" pitchFamily="34" charset="0"/>
                <a:cs typeface="Arial" panose="020B0604020202020204" pitchFamily="34" charset="0"/>
                <a:sym typeface="Wingdings" panose="05000000000000000000" pitchFamily="2" charset="2"/>
              </a:rPr>
              <a:t>Chemical properties of the elements depend on atomic number</a:t>
            </a:r>
            <a:endParaRPr lang="en-US" sz="1800" dirty="0" smtClean="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Atomic </a:t>
            </a:r>
            <a:r>
              <a:rPr lang="en-US" dirty="0">
                <a:latin typeface="Arial" panose="020B0604020202020204" pitchFamily="34" charset="0"/>
                <a:cs typeface="Arial" panose="020B0604020202020204" pitchFamily="34" charset="0"/>
              </a:rPr>
              <a:t>mass</a:t>
            </a:r>
          </a:p>
          <a:p>
            <a:pPr marL="628650" lvl="1">
              <a:spcBef>
                <a:spcPts val="0"/>
              </a:spcBef>
              <a:spcAft>
                <a:spcPts val="1200"/>
              </a:spcAft>
            </a:pPr>
            <a:r>
              <a:rPr lang="en-US" sz="1800" dirty="0">
                <a:latin typeface="Arial" panose="020B0604020202020204" pitchFamily="34" charset="0"/>
                <a:cs typeface="Arial" panose="020B0604020202020204" pitchFamily="34" charset="0"/>
                <a:sym typeface="Wingdings" panose="05000000000000000000" pitchFamily="2" charset="2"/>
              </a:rPr>
              <a:t>Total number of </a:t>
            </a:r>
            <a:r>
              <a:rPr lang="en-US" sz="1800" dirty="0">
                <a:latin typeface="Arial" panose="020B0604020202020204" pitchFamily="34" charset="0"/>
                <a:cs typeface="Arial" panose="020B0604020202020204" pitchFamily="34" charset="0"/>
              </a:rPr>
              <a:t>protons and </a:t>
            </a:r>
            <a:r>
              <a:rPr lang="en-US" sz="1800" dirty="0" smtClean="0">
                <a:latin typeface="Arial" panose="020B0604020202020204" pitchFamily="34" charset="0"/>
                <a:cs typeface="Arial" panose="020B0604020202020204" pitchFamily="34" charset="0"/>
              </a:rPr>
              <a:t>neutrons</a:t>
            </a:r>
          </a:p>
          <a:p>
            <a:pPr marL="628650" lvl="1">
              <a:spcBef>
                <a:spcPts val="0"/>
              </a:spcBef>
              <a:spcAft>
                <a:spcPts val="1200"/>
              </a:spcAft>
            </a:pPr>
            <a:r>
              <a:rPr lang="en-US" sz="1800" dirty="0" smtClean="0">
                <a:latin typeface="Arial" panose="020B0604020202020204" pitchFamily="34" charset="0"/>
                <a:cs typeface="Arial" panose="020B0604020202020204" pitchFamily="34" charset="0"/>
              </a:rPr>
              <a:t>Units of amu</a:t>
            </a:r>
          </a:p>
          <a:p>
            <a:pPr marL="628650" lvl="1">
              <a:spcBef>
                <a:spcPts val="0"/>
              </a:spcBef>
              <a:spcAft>
                <a:spcPts val="1200"/>
              </a:spcAft>
            </a:pPr>
            <a:r>
              <a:rPr lang="en-US" sz="1800" dirty="0">
                <a:latin typeface="Arial" panose="020B0604020202020204" pitchFamily="34" charset="0"/>
                <a:cs typeface="Arial" panose="020B0604020202020204" pitchFamily="34" charset="0"/>
              </a:rPr>
              <a:t>Basis for </a:t>
            </a:r>
            <a:r>
              <a:rPr lang="en-US" sz="1800" dirty="0" smtClean="0">
                <a:latin typeface="Arial" panose="020B0604020202020204" pitchFamily="34" charset="0"/>
                <a:cs typeface="Arial" panose="020B0604020202020204" pitchFamily="34" charset="0"/>
              </a:rPr>
              <a:t>an </a:t>
            </a:r>
            <a:r>
              <a:rPr lang="en-US" sz="1800" dirty="0" smtClean="0">
                <a:latin typeface="Arial" panose="020B0604020202020204" pitchFamily="34" charset="0"/>
                <a:cs typeface="Arial" panose="020B0604020202020204" pitchFamily="34" charset="0"/>
                <a:sym typeface="Wingdings" panose="05000000000000000000" pitchFamily="2" charset="2"/>
              </a:rPr>
              <a:t>RGA (mass spectrometer) to independently measure different gases</a:t>
            </a:r>
            <a:endParaRPr lang="en-US" sz="1800" dirty="0">
              <a:latin typeface="Arial" panose="020B0604020202020204" pitchFamily="34" charset="0"/>
              <a:cs typeface="Arial" panose="020B0604020202020204" pitchFamily="34" charset="0"/>
            </a:endParaRPr>
          </a:p>
          <a:p>
            <a:pPr marL="1028700" lvl="2">
              <a:spcBef>
                <a:spcPts val="0"/>
              </a:spcBef>
              <a:spcAft>
                <a:spcPts val="1200"/>
              </a:spcAft>
            </a:pPr>
            <a:r>
              <a:rPr lang="en-US" sz="1800" dirty="0" smtClean="0">
                <a:latin typeface="Arial" panose="020B0604020202020204" pitchFamily="34" charset="0"/>
                <a:cs typeface="Arial" panose="020B0604020202020204" pitchFamily="34" charset="0"/>
              </a:rPr>
              <a:t>Mass number is the same as atomic mass, just shown with no unit of measure</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33</a:t>
            </a:fld>
            <a:endParaRPr lang="en-US" dirty="0"/>
          </a:p>
        </p:txBody>
      </p:sp>
      <p:sp>
        <p:nvSpPr>
          <p:cNvPr id="2" name="Title 1"/>
          <p:cNvSpPr>
            <a:spLocks noGrp="1"/>
          </p:cNvSpPr>
          <p:nvPr>
            <p:ph type="title" idx="4294967295"/>
            <p:custDataLst>
              <p:tags r:id="rId5"/>
            </p:custDataLst>
          </p:nvPr>
        </p:nvSpPr>
        <p:spPr>
          <a:xfrm>
            <a:off x="378373" y="274638"/>
            <a:ext cx="8229600" cy="1143000"/>
          </a:xfrm>
          <a:prstGeom prst="rect">
            <a:avLst/>
          </a:prstGeom>
        </p:spPr>
        <p:txBody>
          <a:bodyPr>
            <a:noAutofit/>
          </a:bodyPr>
          <a:lstStyle/>
          <a:p>
            <a:pPr algn="l"/>
            <a:r>
              <a:rPr lang="en-US" baseline="30000" dirty="0" smtClean="0">
                <a:solidFill>
                  <a:srgbClr val="EF7D00"/>
                </a:solidFill>
                <a:latin typeface="Arial"/>
                <a:cs typeface="Arial"/>
              </a:rPr>
              <a:t>ATOMIC NUMBER – DIFFERENT FROM ATOMIC MASS AND MASS NUMBER</a:t>
            </a:r>
            <a:endParaRPr lang="en-US" dirty="0"/>
          </a:p>
        </p:txBody>
      </p:sp>
    </p:spTree>
    <p:custDataLst>
      <p:tags r:id="rId1"/>
    </p:custDataLst>
    <p:extLst>
      <p:ext uri="{BB962C8B-B14F-4D97-AF65-F5344CB8AC3E}">
        <p14:creationId xmlns:p14="http://schemas.microsoft.com/office/powerpoint/2010/main" val="2927283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2"/>
            </p:custDataLst>
          </p:nvPr>
        </p:nvSpPr>
        <p:spPr>
          <a:xfrm>
            <a:off x="540000" y="1440000"/>
            <a:ext cx="4173890" cy="4392000"/>
          </a:xfrm>
        </p:spPr>
        <p:txBody>
          <a:bodyPr>
            <a:normAutofit/>
          </a:bodyPr>
          <a:lstStyle/>
          <a:p>
            <a:pPr marL="228600" indent="-228600">
              <a:spcBef>
                <a:spcPts val="0"/>
              </a:spcBef>
              <a:spcAft>
                <a:spcPts val="1200"/>
              </a:spcAft>
            </a:pPr>
            <a:r>
              <a:rPr lang="en-US" dirty="0">
                <a:latin typeface="Arial" panose="020B0604020202020204" pitchFamily="34" charset="0"/>
                <a:cs typeface="Arial" panose="020B0604020202020204" pitchFamily="34" charset="0"/>
              </a:rPr>
              <a:t>Atomic </a:t>
            </a:r>
            <a:r>
              <a:rPr lang="en-US" dirty="0" smtClean="0">
                <a:latin typeface="Arial" panose="020B0604020202020204" pitchFamily="34" charset="0"/>
                <a:cs typeface="Arial" panose="020B0604020202020204" pitchFamily="34" charset="0"/>
              </a:rPr>
              <a:t>number: </a:t>
            </a:r>
            <a:r>
              <a:rPr lang="en-US" dirty="0">
                <a:latin typeface="Arial" panose="020B0604020202020204" pitchFamily="34" charset="0"/>
                <a:cs typeface="Arial" panose="020B0604020202020204" pitchFamily="34" charset="0"/>
              </a:rPr>
              <a:t>1</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1 </a:t>
            </a:r>
            <a:r>
              <a:rPr lang="en-US" sz="1800" dirty="0" smtClean="0">
                <a:latin typeface="Arial" panose="020B0604020202020204" pitchFamily="34" charset="0"/>
                <a:cs typeface="Arial" panose="020B0604020202020204" pitchFamily="34" charset="0"/>
              </a:rPr>
              <a:t>proton</a:t>
            </a:r>
            <a:endParaRPr lang="en-US" sz="1800"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Atomic mass: 1 </a:t>
            </a:r>
            <a:r>
              <a:rPr lang="en-US" dirty="0">
                <a:latin typeface="Arial" panose="020B0604020202020204" pitchFamily="34" charset="0"/>
                <a:cs typeface="Arial" panose="020B0604020202020204" pitchFamily="34" charset="0"/>
              </a:rPr>
              <a:t>amu</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1 proton, 0 neutrons</a:t>
            </a:r>
            <a:endParaRPr lang="en-US" sz="1800"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Charge: </a:t>
            </a:r>
            <a:r>
              <a:rPr lang="en-US" dirty="0">
                <a:latin typeface="Arial" panose="020B0604020202020204" pitchFamily="34" charset="0"/>
                <a:cs typeface="Arial" panose="020B0604020202020204" pitchFamily="34" charset="0"/>
              </a:rPr>
              <a:t>neutral</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Atom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1 proton, 1 electron</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34</a:t>
            </a:fld>
            <a:endParaRPr lang="en-US" dirty="0"/>
          </a:p>
        </p:txBody>
      </p:sp>
      <p:sp>
        <p:nvSpPr>
          <p:cNvPr id="2" name="Title 1"/>
          <p:cNvSpPr>
            <a:spLocks noGrp="1"/>
          </p:cNvSpPr>
          <p:nvPr>
            <p:ph type="title" idx="4294967295"/>
            <p:custDataLst>
              <p:tags r:id="rId5"/>
            </p:custDataLst>
          </p:nvPr>
        </p:nvSpPr>
        <p:spPr>
          <a:xfrm>
            <a:off x="446690" y="297000"/>
            <a:ext cx="8229600" cy="1143000"/>
          </a:xfrm>
          <a:prstGeom prst="rect">
            <a:avLst/>
          </a:prstGeom>
        </p:spPr>
        <p:txBody>
          <a:bodyPr/>
          <a:lstStyle/>
          <a:p>
            <a:pPr algn="l"/>
            <a:r>
              <a:rPr lang="en-US" baseline="30000" dirty="0" smtClean="0">
                <a:solidFill>
                  <a:srgbClr val="EF7D00"/>
                </a:solidFill>
                <a:latin typeface="Arial"/>
                <a:cs typeface="Arial"/>
              </a:rPr>
              <a:t>HYDROGEN-1 ATOM</a:t>
            </a:r>
            <a:r>
              <a:rPr lang="en-US" dirty="0" smtClean="0">
                <a:solidFill>
                  <a:srgbClr val="EF7D00"/>
                </a:solidFill>
                <a:latin typeface="Arial"/>
                <a:cs typeface="Arial"/>
              </a:rPr>
              <a:t> </a:t>
            </a:r>
            <a:r>
              <a:rPr lang="en-US" baseline="30000" dirty="0" smtClean="0">
                <a:solidFill>
                  <a:srgbClr val="EF7D00"/>
                </a:solidFill>
                <a:latin typeface="Arial"/>
                <a:cs typeface="Arial"/>
              </a:rPr>
              <a:t>(PROTIUM)</a:t>
            </a:r>
            <a:endParaRPr lang="en-US" dirty="0"/>
          </a:p>
        </p:txBody>
      </p:sp>
      <p:pic>
        <p:nvPicPr>
          <p:cNvPr id="7"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713890" y="1440000"/>
            <a:ext cx="3962400" cy="3856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custDataLst>
              <p:tags r:id="rId6"/>
            </p:custDataLst>
          </p:nvPr>
        </p:nvSpPr>
        <p:spPr>
          <a:xfrm>
            <a:off x="6988245" y="2690395"/>
            <a:ext cx="987059" cy="338554"/>
          </a:xfrm>
          <a:prstGeom prst="rect">
            <a:avLst/>
          </a:prstGeom>
          <a:noFill/>
        </p:spPr>
        <p:txBody>
          <a:bodyPr wrap="square" rtlCol="0">
            <a:spAutoFit/>
          </a:bodyPr>
          <a:lstStyle/>
          <a:p>
            <a:pPr algn="ctr"/>
            <a:r>
              <a:rPr lang="en-US" sz="1600" dirty="0" smtClean="0"/>
              <a:t>Electron</a:t>
            </a:r>
          </a:p>
        </p:txBody>
      </p:sp>
      <p:sp>
        <p:nvSpPr>
          <p:cNvPr id="9" name="TextBox 8"/>
          <p:cNvSpPr txBox="1"/>
          <p:nvPr>
            <p:custDataLst>
              <p:tags r:id="rId7"/>
            </p:custDataLst>
          </p:nvPr>
        </p:nvSpPr>
        <p:spPr>
          <a:xfrm>
            <a:off x="5285967" y="3324439"/>
            <a:ext cx="881924" cy="338554"/>
          </a:xfrm>
          <a:prstGeom prst="rect">
            <a:avLst/>
          </a:prstGeom>
          <a:noFill/>
        </p:spPr>
        <p:txBody>
          <a:bodyPr wrap="square" rtlCol="0">
            <a:spAutoFit/>
          </a:bodyPr>
          <a:lstStyle/>
          <a:p>
            <a:pPr algn="ctr"/>
            <a:r>
              <a:rPr lang="en-US" sz="1600" dirty="0" smtClean="0"/>
              <a:t>Proton</a:t>
            </a:r>
            <a:endParaRPr lang="en-US" sz="1600" dirty="0"/>
          </a:p>
        </p:txBody>
      </p:sp>
    </p:spTree>
    <p:custDataLst>
      <p:tags r:id="rId1"/>
    </p:custDataLst>
    <p:extLst>
      <p:ext uri="{BB962C8B-B14F-4D97-AF65-F5344CB8AC3E}">
        <p14:creationId xmlns:p14="http://schemas.microsoft.com/office/powerpoint/2010/main" val="389325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26593" cy="4392000"/>
          </a:xfrm>
        </p:spPr>
        <p:txBody>
          <a:bodyPr wrap="square">
            <a:noAutofit/>
          </a:bodyPr>
          <a:lstStyle/>
          <a:p>
            <a:pPr marL="228600" indent="-228600">
              <a:spcBef>
                <a:spcPts val="0"/>
              </a:spcBef>
              <a:spcAft>
                <a:spcPts val="1200"/>
              </a:spcAft>
            </a:pPr>
            <a:r>
              <a:rPr lang="en-US" dirty="0">
                <a:latin typeface="Arial" panose="020B0604020202020204" pitchFamily="34" charset="0"/>
                <a:cs typeface="Arial" panose="020B0604020202020204" pitchFamily="34" charset="0"/>
              </a:rPr>
              <a:t>Atomic </a:t>
            </a:r>
            <a:r>
              <a:rPr lang="en-US" dirty="0" smtClean="0">
                <a:latin typeface="Arial" panose="020B0604020202020204" pitchFamily="34" charset="0"/>
                <a:cs typeface="Arial" panose="020B0604020202020204" pitchFamily="34" charset="0"/>
              </a:rPr>
              <a:t>number: </a:t>
            </a:r>
            <a:r>
              <a:rPr lang="en-US" dirty="0">
                <a:latin typeface="Arial" panose="020B0604020202020204" pitchFamily="34" charset="0"/>
                <a:cs typeface="Arial" panose="020B0604020202020204" pitchFamily="34" charset="0"/>
              </a:rPr>
              <a:t>6</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6 </a:t>
            </a:r>
            <a:r>
              <a:rPr lang="en-US" sz="1800" dirty="0" smtClean="0">
                <a:latin typeface="Arial" panose="020B0604020202020204" pitchFamily="34" charset="0"/>
                <a:cs typeface="Arial" panose="020B0604020202020204" pitchFamily="34" charset="0"/>
              </a:rPr>
              <a:t>protons (red)</a:t>
            </a:r>
            <a:endParaRPr lang="en-US" sz="1800"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Atomic mass: 12 amu</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6 protons, 6 neutrons (blue)</a:t>
            </a:r>
            <a:endParaRPr lang="en-US" sz="1800"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Charge is neutral</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Atom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6 protons, 6 electrons (green)</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35</a:t>
            </a:fld>
            <a:endParaRPr lang="en-US" dirty="0"/>
          </a:p>
        </p:txBody>
      </p:sp>
      <p:sp>
        <p:nvSpPr>
          <p:cNvPr id="2" name="Title 1"/>
          <p:cNvSpPr>
            <a:spLocks noGrp="1"/>
          </p:cNvSpPr>
          <p:nvPr>
            <p:ph type="title" idx="4294967295"/>
            <p:custDataLst>
              <p:tags r:id="rId5"/>
            </p:custDataLst>
          </p:nvPr>
        </p:nvSpPr>
        <p:spPr>
          <a:xfrm>
            <a:off x="409904" y="274638"/>
            <a:ext cx="8229600" cy="1143000"/>
          </a:xfrm>
          <a:prstGeom prst="rect">
            <a:avLst/>
          </a:prstGeom>
        </p:spPr>
        <p:txBody>
          <a:bodyPr/>
          <a:lstStyle/>
          <a:p>
            <a:pPr algn="l"/>
            <a:r>
              <a:rPr lang="en-US" baseline="30000" dirty="0" smtClean="0">
                <a:solidFill>
                  <a:srgbClr val="EF7D00"/>
                </a:solidFill>
                <a:latin typeface="Arial"/>
                <a:cs typeface="Arial"/>
              </a:rPr>
              <a:t>CARBON-12 ATOM</a:t>
            </a:r>
            <a:endParaRPr lang="en-US" dirty="0"/>
          </a:p>
        </p:txBody>
      </p:sp>
      <p:pic>
        <p:nvPicPr>
          <p:cNvPr id="7" name="Picture 1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a:xfrm>
            <a:off x="5279655" y="1245476"/>
            <a:ext cx="3075772" cy="3547242"/>
          </a:xfrm>
          <a:prstGeom prst="rect">
            <a:avLst/>
          </a:prstGeom>
        </p:spPr>
      </p:pic>
    </p:spTree>
    <p:custDataLst>
      <p:tags r:id="rId1"/>
    </p:custDataLst>
    <p:extLst>
      <p:ext uri="{BB962C8B-B14F-4D97-AF65-F5344CB8AC3E}">
        <p14:creationId xmlns:p14="http://schemas.microsoft.com/office/powerpoint/2010/main" val="279900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615324" cy="4392000"/>
          </a:xfrm>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Atoms of the same element that have different masses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Same element, same number of protons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Different masses, different </a:t>
            </a:r>
            <a:r>
              <a:rPr lang="en-US" sz="1800" dirty="0">
                <a:latin typeface="Arial" panose="020B0604020202020204" pitchFamily="34" charset="0"/>
                <a:cs typeface="Arial" panose="020B0604020202020204" pitchFamily="34" charset="0"/>
              </a:rPr>
              <a:t>numbers of </a:t>
            </a:r>
            <a:r>
              <a:rPr lang="en-US" sz="1800" dirty="0" smtClean="0">
                <a:latin typeface="Arial" panose="020B0604020202020204" pitchFamily="34" charset="0"/>
                <a:cs typeface="Arial" panose="020B0604020202020204" pitchFamily="34" charset="0"/>
              </a:rPr>
              <a:t>neutrons</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Same </a:t>
            </a:r>
            <a:r>
              <a:rPr lang="en-US" sz="1800" dirty="0">
                <a:latin typeface="Arial" panose="020B0604020202020204" pitchFamily="34" charset="0"/>
                <a:cs typeface="Arial" panose="020B0604020202020204" pitchFamily="34" charset="0"/>
              </a:rPr>
              <a:t>chemical </a:t>
            </a:r>
            <a:r>
              <a:rPr lang="en-US" sz="1800" dirty="0" smtClean="0">
                <a:latin typeface="Arial" panose="020B0604020202020204" pitchFamily="34" charset="0"/>
                <a:cs typeface="Arial" panose="020B0604020202020204" pitchFamily="34" charset="0"/>
              </a:rPr>
              <a:t>properties, same </a:t>
            </a:r>
            <a:r>
              <a:rPr lang="en-US" sz="1800" dirty="0">
                <a:latin typeface="Arial" panose="020B0604020202020204" pitchFamily="34" charset="0"/>
                <a:cs typeface="Arial" panose="020B0604020202020204" pitchFamily="34" charset="0"/>
              </a:rPr>
              <a:t>number of </a:t>
            </a:r>
            <a:r>
              <a:rPr lang="en-US" sz="1800" dirty="0" smtClean="0">
                <a:latin typeface="Arial" panose="020B0604020202020204" pitchFamily="34" charset="0"/>
                <a:cs typeface="Arial" panose="020B0604020202020204" pitchFamily="34" charset="0"/>
              </a:rPr>
              <a:t>electrons</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Argon example</a:t>
            </a:r>
          </a:p>
        </p:txBody>
      </p:sp>
      <p:sp>
        <p:nvSpPr>
          <p:cNvPr id="7" name="Footer Placeholder 6"/>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10" name="Slide Number Placeholder 9"/>
          <p:cNvSpPr>
            <a:spLocks noGrp="1"/>
          </p:cNvSpPr>
          <p:nvPr>
            <p:ph type="sldNum" sz="quarter" idx="4"/>
            <p:custDataLst>
              <p:tags r:id="rId4"/>
            </p:custDataLst>
          </p:nvPr>
        </p:nvSpPr>
        <p:spPr/>
        <p:txBody>
          <a:bodyPr/>
          <a:lstStyle/>
          <a:p>
            <a:fld id="{B20746DB-6A1D-3D49-90D0-3E2AC33F20DE}" type="slidenum">
              <a:rPr lang="en-US" smtClean="0"/>
              <a:t>36</a:t>
            </a:fld>
            <a:endParaRPr lang="en-US" dirty="0"/>
          </a:p>
        </p:txBody>
      </p:sp>
      <p:sp>
        <p:nvSpPr>
          <p:cNvPr id="2" name="Title 1"/>
          <p:cNvSpPr>
            <a:spLocks noGrp="1"/>
          </p:cNvSpPr>
          <p:nvPr>
            <p:ph type="title" idx="4294967295"/>
            <p:custDataLst>
              <p:tags r:id="rId5"/>
            </p:custDataLst>
          </p:nvPr>
        </p:nvSpPr>
        <p:spPr>
          <a:xfrm>
            <a:off x="394138" y="274638"/>
            <a:ext cx="8229600" cy="1143000"/>
          </a:xfrm>
          <a:prstGeom prst="rect">
            <a:avLst/>
          </a:prstGeom>
        </p:spPr>
        <p:txBody>
          <a:bodyPr/>
          <a:lstStyle/>
          <a:p>
            <a:pPr algn="l"/>
            <a:r>
              <a:rPr lang="en-US" baseline="30000" dirty="0" smtClean="0">
                <a:solidFill>
                  <a:srgbClr val="EF7D00"/>
                </a:solidFill>
                <a:latin typeface="Arial"/>
                <a:cs typeface="Arial"/>
              </a:rPr>
              <a:t>ISOTOPES</a:t>
            </a:r>
            <a:endParaRPr lang="en-US" dirty="0"/>
          </a:p>
        </p:txBody>
      </p:sp>
      <p:graphicFrame>
        <p:nvGraphicFramePr>
          <p:cNvPr id="6" name="Table 5"/>
          <p:cNvGraphicFramePr>
            <a:graphicFrameLocks noGrp="1"/>
          </p:cNvGraphicFramePr>
          <p:nvPr>
            <p:custDataLst>
              <p:tags r:id="rId6"/>
            </p:custDataLst>
            <p:extLst>
              <p:ext uri="{D42A27DB-BD31-4B8C-83A1-F6EECF244321}">
                <p14:modId xmlns:p14="http://schemas.microsoft.com/office/powerpoint/2010/main" val="2909377764"/>
              </p:ext>
            </p:extLst>
          </p:nvPr>
        </p:nvGraphicFramePr>
        <p:xfrm>
          <a:off x="833437" y="4710336"/>
          <a:ext cx="4581525" cy="1121664"/>
        </p:xfrm>
        <a:graphic>
          <a:graphicData uri="http://schemas.openxmlformats.org/drawingml/2006/table">
            <a:tbl>
              <a:tblPr firstRow="1" firstCol="1" bandRow="1"/>
              <a:tblGrid>
                <a:gridCol w="1559348"/>
                <a:gridCol w="879052"/>
                <a:gridCol w="1028700"/>
                <a:gridCol w="1114425"/>
              </a:tblGrid>
              <a:tr h="280416">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Argon</a:t>
                      </a:r>
                      <a:r>
                        <a:rPr lang="en-US" sz="1600" b="0" baseline="0" dirty="0" smtClean="0">
                          <a:solidFill>
                            <a:srgbClr val="404040"/>
                          </a:solidFill>
                          <a:effectLst/>
                          <a:latin typeface="+mn-lt"/>
                          <a:ea typeface="Calibri"/>
                          <a:cs typeface="Times New Roman"/>
                        </a:rPr>
                        <a:t> </a:t>
                      </a:r>
                      <a:r>
                        <a:rPr lang="en-US" sz="1600" b="0" dirty="0" smtClean="0">
                          <a:solidFill>
                            <a:srgbClr val="404040"/>
                          </a:solidFill>
                          <a:effectLst/>
                          <a:latin typeface="+mn-lt"/>
                          <a:ea typeface="Calibri"/>
                          <a:cs typeface="Times New Roman"/>
                        </a:rPr>
                        <a:t>Isotope</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Mass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Protons</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Neutrons</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b="0" dirty="0" smtClean="0">
                          <a:solidFill>
                            <a:srgbClr val="404040"/>
                          </a:solidFill>
                          <a:effectLst/>
                          <a:latin typeface="+mn-lt"/>
                          <a:ea typeface="Calibri"/>
                          <a:cs typeface="Times New Roman"/>
                        </a:rPr>
                        <a:t>Argon-40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40</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18</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0" dirty="0" smtClean="0">
                          <a:solidFill>
                            <a:srgbClr val="404040"/>
                          </a:solidFill>
                          <a:effectLst/>
                          <a:latin typeface="+mn-lt"/>
                          <a:ea typeface="Calibri"/>
                          <a:cs typeface="Times New Roman"/>
                        </a:rPr>
                        <a:t>22</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Argon-38</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38</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18</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0" dirty="0" smtClean="0">
                          <a:solidFill>
                            <a:srgbClr val="404040"/>
                          </a:solidFill>
                          <a:effectLst/>
                          <a:latin typeface="+mn-lt"/>
                          <a:ea typeface="Calibri"/>
                          <a:cs typeface="Times New Roman"/>
                        </a:rPr>
                        <a:t>20</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Argon-36</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36</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solidFill>
                            <a:srgbClr val="404040"/>
                          </a:solidFill>
                          <a:effectLst/>
                          <a:latin typeface="+mn-lt"/>
                          <a:ea typeface="Calibri"/>
                          <a:cs typeface="Times New Roman"/>
                        </a:rPr>
                        <a:t>18</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5000"/>
                        </a:lnSpc>
                        <a:spcBef>
                          <a:spcPts val="0"/>
                        </a:spcBef>
                        <a:spcAft>
                          <a:spcPts val="0"/>
                        </a:spcAft>
                        <a:tabLst/>
                      </a:pPr>
                      <a:r>
                        <a:rPr lang="en-US" sz="1600" b="0" dirty="0" smtClean="0">
                          <a:solidFill>
                            <a:srgbClr val="404040"/>
                          </a:solidFill>
                          <a:effectLst/>
                          <a:latin typeface="+mn-lt"/>
                          <a:ea typeface="Calibri"/>
                          <a:cs typeface="Times New Roman"/>
                        </a:rPr>
                        <a:t>18</a:t>
                      </a:r>
                      <a:endParaRPr lang="en-US" sz="1600" b="0" dirty="0">
                        <a:solidFill>
                          <a:srgbClr val="40404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42245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58124" cy="4392000"/>
          </a:xfrm>
        </p:spPr>
        <p:txBody>
          <a:bodyPr wrap="square">
            <a:noAutofit/>
          </a:bodyPr>
          <a:lstStyle/>
          <a:p>
            <a:pPr marL="228600" indent="-228600">
              <a:spcBef>
                <a:spcPts val="0"/>
              </a:spcBef>
              <a:spcAft>
                <a:spcPts val="1200"/>
              </a:spcAft>
            </a:pPr>
            <a:r>
              <a:rPr lang="en-US" dirty="0" smtClean="0"/>
              <a:t>Each isotope has its own natural relative abundance</a:t>
            </a:r>
          </a:p>
          <a:p>
            <a:pPr marL="228600" indent="-228600">
              <a:spcBef>
                <a:spcPts val="0"/>
              </a:spcBef>
              <a:spcAft>
                <a:spcPts val="1200"/>
              </a:spcAft>
            </a:pPr>
            <a:r>
              <a:rPr lang="en-US" dirty="0" smtClean="0"/>
              <a:t>Carbon and argon isotope abundances are listed below</a:t>
            </a:r>
          </a:p>
        </p:txBody>
      </p:sp>
      <p:sp>
        <p:nvSpPr>
          <p:cNvPr id="7" name="Footer Placeholder 6"/>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10" name="Slide Number Placeholder 9"/>
          <p:cNvSpPr>
            <a:spLocks noGrp="1"/>
          </p:cNvSpPr>
          <p:nvPr>
            <p:ph type="sldNum" sz="quarter" idx="4"/>
            <p:custDataLst>
              <p:tags r:id="rId4"/>
            </p:custDataLst>
          </p:nvPr>
        </p:nvSpPr>
        <p:spPr/>
        <p:txBody>
          <a:bodyPr/>
          <a:lstStyle/>
          <a:p>
            <a:fld id="{B20746DB-6A1D-3D49-90D0-3E2AC33F20DE}" type="slidenum">
              <a:rPr lang="en-US" smtClean="0"/>
              <a:t>37</a:t>
            </a:fld>
            <a:endParaRPr lang="en-US" dirty="0"/>
          </a:p>
        </p:txBody>
      </p:sp>
      <p:sp>
        <p:nvSpPr>
          <p:cNvPr id="2" name="Title 1"/>
          <p:cNvSpPr>
            <a:spLocks noGrp="1"/>
          </p:cNvSpPr>
          <p:nvPr>
            <p:ph type="title" idx="4294967295"/>
            <p:custDataLst>
              <p:tags r:id="rId5"/>
            </p:custDataLst>
          </p:nvPr>
        </p:nvSpPr>
        <p:spPr>
          <a:xfrm>
            <a:off x="394138" y="297000"/>
            <a:ext cx="8229600" cy="1143000"/>
          </a:xfrm>
          <a:prstGeom prst="rect">
            <a:avLst/>
          </a:prstGeom>
        </p:spPr>
        <p:txBody>
          <a:bodyPr/>
          <a:lstStyle/>
          <a:p>
            <a:pPr algn="l"/>
            <a:r>
              <a:rPr lang="en-US" baseline="30000" dirty="0" smtClean="0">
                <a:solidFill>
                  <a:srgbClr val="EF7D00"/>
                </a:solidFill>
                <a:latin typeface="Arial"/>
                <a:cs typeface="Arial"/>
              </a:rPr>
              <a:t>ISOTOPE RELATIVE ABUNDANCE</a:t>
            </a:r>
            <a:endParaRPr lang="en-US" dirty="0"/>
          </a:p>
        </p:txBody>
      </p:sp>
      <p:graphicFrame>
        <p:nvGraphicFramePr>
          <p:cNvPr id="4" name="Table 3"/>
          <p:cNvGraphicFramePr>
            <a:graphicFrameLocks noGrp="1"/>
          </p:cNvGraphicFramePr>
          <p:nvPr>
            <p:custDataLst>
              <p:tags r:id="rId6"/>
            </p:custDataLst>
            <p:extLst>
              <p:ext uri="{D42A27DB-BD31-4B8C-83A1-F6EECF244321}">
                <p14:modId xmlns:p14="http://schemas.microsoft.com/office/powerpoint/2010/main" val="3549859695"/>
              </p:ext>
            </p:extLst>
          </p:nvPr>
        </p:nvGraphicFramePr>
        <p:xfrm>
          <a:off x="1620519" y="3389479"/>
          <a:ext cx="2587944" cy="1121664"/>
        </p:xfrm>
        <a:graphic>
          <a:graphicData uri="http://schemas.openxmlformats.org/drawingml/2006/table">
            <a:tbl>
              <a:tblPr firstRow="1" firstCol="1" bandRow="1"/>
              <a:tblGrid>
                <a:gridCol w="1285335"/>
                <a:gridCol w="1302609"/>
              </a:tblGrid>
              <a:tr h="28041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dirty="0" smtClean="0">
                          <a:solidFill>
                            <a:srgbClr val="404040"/>
                          </a:solidFill>
                          <a:effectLst/>
                          <a:latin typeface="+mn-lt"/>
                          <a:ea typeface="Calibri"/>
                          <a:cs typeface="Times New Roman"/>
                        </a:rPr>
                        <a:t>Isotope</a:t>
                      </a:r>
                      <a:endParaRPr lang="en-US" sz="1600" dirty="0" smtClean="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0" dirty="0">
                          <a:solidFill>
                            <a:srgbClr val="404040"/>
                          </a:solidFill>
                          <a:effectLst/>
                          <a:latin typeface="Arial"/>
                          <a:ea typeface="Calibri"/>
                          <a:cs typeface="Times New Roman"/>
                        </a:rPr>
                        <a:t>Abundance</a:t>
                      </a:r>
                      <a:endParaRPr lang="en-US" sz="1600" b="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l">
                        <a:lnSpc>
                          <a:spcPct val="115000"/>
                        </a:lnSpc>
                        <a:spcBef>
                          <a:spcPts val="0"/>
                        </a:spcBef>
                        <a:spcAft>
                          <a:spcPts val="0"/>
                        </a:spcAft>
                      </a:pPr>
                      <a:r>
                        <a:rPr lang="en-US" sz="1600" dirty="0" smtClean="0">
                          <a:solidFill>
                            <a:srgbClr val="404040"/>
                          </a:solidFill>
                          <a:effectLst/>
                          <a:latin typeface="Arial"/>
                          <a:ea typeface="Calibri"/>
                          <a:cs typeface="Times New Roman"/>
                        </a:rPr>
                        <a:t>Carbon-12</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0" algn="r">
                        <a:lnSpc>
                          <a:spcPct val="115000"/>
                        </a:lnSpc>
                        <a:spcBef>
                          <a:spcPts val="0"/>
                        </a:spcBef>
                        <a:spcAft>
                          <a:spcPts val="0"/>
                        </a:spcAft>
                      </a:pPr>
                      <a:r>
                        <a:rPr lang="en-US" sz="1600" dirty="0" smtClean="0">
                          <a:solidFill>
                            <a:srgbClr val="404040"/>
                          </a:solidFill>
                          <a:effectLst/>
                          <a:latin typeface="Arial"/>
                          <a:ea typeface="Calibri"/>
                          <a:cs typeface="Times New Roman"/>
                        </a:rPr>
                        <a:t>98.90%</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l">
                        <a:lnSpc>
                          <a:spcPct val="115000"/>
                        </a:lnSpc>
                        <a:spcBef>
                          <a:spcPts val="0"/>
                        </a:spcBef>
                        <a:spcAft>
                          <a:spcPts val="0"/>
                        </a:spcAft>
                      </a:pPr>
                      <a:r>
                        <a:rPr lang="en-US" sz="1600" dirty="0" smtClean="0">
                          <a:solidFill>
                            <a:srgbClr val="404040"/>
                          </a:solidFill>
                          <a:effectLst/>
                          <a:latin typeface="Arial"/>
                          <a:ea typeface="Calibri"/>
                          <a:cs typeface="Times New Roman"/>
                        </a:rPr>
                        <a:t>Carbon-13</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0" algn="r">
                        <a:lnSpc>
                          <a:spcPct val="115000"/>
                        </a:lnSpc>
                        <a:spcBef>
                          <a:spcPts val="0"/>
                        </a:spcBef>
                        <a:spcAft>
                          <a:spcPts val="0"/>
                        </a:spcAft>
                      </a:pPr>
                      <a:r>
                        <a:rPr lang="en-US" sz="1600" dirty="0">
                          <a:solidFill>
                            <a:srgbClr val="404040"/>
                          </a:solidFill>
                          <a:effectLst/>
                          <a:latin typeface="Arial"/>
                          <a:ea typeface="Calibri"/>
                          <a:cs typeface="Times New Roman"/>
                        </a:rPr>
                        <a:t>  </a:t>
                      </a:r>
                      <a:r>
                        <a:rPr lang="en-US" sz="1600" dirty="0" smtClean="0">
                          <a:solidFill>
                            <a:srgbClr val="404040"/>
                          </a:solidFill>
                          <a:effectLst/>
                          <a:latin typeface="Arial"/>
                          <a:ea typeface="Calibri"/>
                          <a:cs typeface="Times New Roman"/>
                        </a:rPr>
                        <a:t>1.10%</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l">
                        <a:lnSpc>
                          <a:spcPct val="115000"/>
                        </a:lnSpc>
                        <a:spcBef>
                          <a:spcPts val="0"/>
                        </a:spcBef>
                        <a:spcAft>
                          <a:spcPts val="0"/>
                        </a:spcAft>
                      </a:pPr>
                      <a:r>
                        <a:rPr lang="en-US" sz="1600" dirty="0" smtClean="0">
                          <a:solidFill>
                            <a:srgbClr val="404040"/>
                          </a:solidFill>
                          <a:effectLst/>
                          <a:latin typeface="Arial"/>
                          <a:ea typeface="Calibri"/>
                          <a:cs typeface="Times New Roman"/>
                        </a:rPr>
                        <a:t>Carbon-14</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0" algn="r">
                        <a:lnSpc>
                          <a:spcPct val="115000"/>
                        </a:lnSpc>
                        <a:spcBef>
                          <a:spcPts val="0"/>
                        </a:spcBef>
                        <a:spcAft>
                          <a:spcPts val="0"/>
                        </a:spcAft>
                      </a:pPr>
                      <a:r>
                        <a:rPr lang="en-US" sz="1600" dirty="0" smtClean="0">
                          <a:solidFill>
                            <a:srgbClr val="404040"/>
                          </a:solidFill>
                          <a:effectLst/>
                          <a:latin typeface="Arial"/>
                          <a:ea typeface="Calibri"/>
                          <a:cs typeface="Times New Roman"/>
                        </a:rPr>
                        <a:t>&lt;0.01</a:t>
                      </a:r>
                      <a:r>
                        <a:rPr lang="en-US" sz="1600" dirty="0">
                          <a:solidFill>
                            <a:srgbClr val="404040"/>
                          </a:solidFill>
                          <a:effectLst/>
                          <a:latin typeface="Arial"/>
                          <a:ea typeface="Calibri"/>
                          <a:cs typeface="Times New Roman"/>
                        </a:rPr>
                        <a:t>%</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custDataLst>
              <p:tags r:id="rId7"/>
            </p:custDataLst>
            <p:extLst>
              <p:ext uri="{D42A27DB-BD31-4B8C-83A1-F6EECF244321}">
                <p14:modId xmlns:p14="http://schemas.microsoft.com/office/powerpoint/2010/main" val="1000959904"/>
              </p:ext>
            </p:extLst>
          </p:nvPr>
        </p:nvGraphicFramePr>
        <p:xfrm>
          <a:off x="4937125" y="3389479"/>
          <a:ext cx="2622486" cy="1121664"/>
        </p:xfrm>
        <a:graphic>
          <a:graphicData uri="http://schemas.openxmlformats.org/drawingml/2006/table">
            <a:tbl>
              <a:tblPr firstRow="1" firstCol="1" bandRow="1"/>
              <a:tblGrid>
                <a:gridCol w="1276709"/>
                <a:gridCol w="1345777"/>
              </a:tblGrid>
              <a:tr h="28041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dirty="0" smtClean="0">
                          <a:solidFill>
                            <a:srgbClr val="404040"/>
                          </a:solidFill>
                          <a:effectLst/>
                          <a:latin typeface="+mn-lt"/>
                          <a:ea typeface="Calibri"/>
                          <a:cs typeface="Times New Roman"/>
                        </a:rPr>
                        <a:t>Isotope</a:t>
                      </a:r>
                      <a:endParaRPr lang="en-US" sz="1600" dirty="0" smtClean="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0" dirty="0">
                          <a:solidFill>
                            <a:srgbClr val="404040"/>
                          </a:solidFill>
                          <a:effectLst/>
                          <a:latin typeface="Arial"/>
                          <a:ea typeface="Calibri"/>
                          <a:cs typeface="Times New Roman"/>
                        </a:rPr>
                        <a:t>Abundance</a:t>
                      </a:r>
                      <a:endParaRPr lang="en-US" sz="1600" b="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l">
                        <a:lnSpc>
                          <a:spcPct val="115000"/>
                        </a:lnSpc>
                        <a:spcBef>
                          <a:spcPts val="0"/>
                        </a:spcBef>
                        <a:spcAft>
                          <a:spcPts val="0"/>
                        </a:spcAft>
                      </a:pPr>
                      <a:r>
                        <a:rPr lang="en-US" sz="1600" dirty="0" smtClean="0">
                          <a:solidFill>
                            <a:srgbClr val="404040"/>
                          </a:solidFill>
                          <a:effectLst/>
                          <a:latin typeface="Arial"/>
                          <a:ea typeface="Calibri"/>
                          <a:cs typeface="Times New Roman"/>
                        </a:rPr>
                        <a:t>Argon-40</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0" algn="r">
                        <a:lnSpc>
                          <a:spcPct val="115000"/>
                        </a:lnSpc>
                        <a:spcBef>
                          <a:spcPts val="0"/>
                        </a:spcBef>
                        <a:spcAft>
                          <a:spcPts val="0"/>
                        </a:spcAft>
                      </a:pPr>
                      <a:r>
                        <a:rPr lang="en-US" sz="1600" dirty="0">
                          <a:solidFill>
                            <a:srgbClr val="404040"/>
                          </a:solidFill>
                          <a:effectLst/>
                          <a:latin typeface="Arial"/>
                          <a:ea typeface="Calibri"/>
                          <a:cs typeface="Times New Roman"/>
                        </a:rPr>
                        <a:t>99.60%</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l">
                        <a:lnSpc>
                          <a:spcPct val="115000"/>
                        </a:lnSpc>
                        <a:spcBef>
                          <a:spcPts val="0"/>
                        </a:spcBef>
                        <a:spcAft>
                          <a:spcPts val="0"/>
                        </a:spcAft>
                      </a:pPr>
                      <a:r>
                        <a:rPr lang="en-US" sz="1600" dirty="0" smtClean="0">
                          <a:solidFill>
                            <a:srgbClr val="404040"/>
                          </a:solidFill>
                          <a:effectLst/>
                          <a:latin typeface="Arial"/>
                          <a:ea typeface="Calibri"/>
                          <a:cs typeface="Times New Roman"/>
                        </a:rPr>
                        <a:t>Argon-36</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0" algn="r">
                        <a:lnSpc>
                          <a:spcPct val="115000"/>
                        </a:lnSpc>
                        <a:spcBef>
                          <a:spcPts val="0"/>
                        </a:spcBef>
                        <a:spcAft>
                          <a:spcPts val="0"/>
                        </a:spcAft>
                      </a:pPr>
                      <a:r>
                        <a:rPr lang="en-US" sz="1600" dirty="0">
                          <a:solidFill>
                            <a:srgbClr val="404040"/>
                          </a:solidFill>
                          <a:effectLst/>
                          <a:latin typeface="Arial"/>
                          <a:ea typeface="Calibri"/>
                          <a:cs typeface="Times New Roman"/>
                        </a:rPr>
                        <a:t>  0.34%</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l">
                        <a:lnSpc>
                          <a:spcPct val="115000"/>
                        </a:lnSpc>
                        <a:spcBef>
                          <a:spcPts val="0"/>
                        </a:spcBef>
                        <a:spcAft>
                          <a:spcPts val="0"/>
                        </a:spcAft>
                      </a:pPr>
                      <a:r>
                        <a:rPr lang="en-US" sz="1600" dirty="0" smtClean="0">
                          <a:solidFill>
                            <a:srgbClr val="404040"/>
                          </a:solidFill>
                          <a:effectLst/>
                          <a:latin typeface="Arial"/>
                          <a:ea typeface="Calibri"/>
                          <a:cs typeface="Times New Roman"/>
                        </a:rPr>
                        <a:t>Argon-38</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0" algn="r">
                        <a:lnSpc>
                          <a:spcPct val="115000"/>
                        </a:lnSpc>
                        <a:spcBef>
                          <a:spcPts val="0"/>
                        </a:spcBef>
                        <a:spcAft>
                          <a:spcPts val="0"/>
                        </a:spcAft>
                        <a:tabLst/>
                      </a:pPr>
                      <a:r>
                        <a:rPr lang="en-US" sz="1600" dirty="0">
                          <a:solidFill>
                            <a:srgbClr val="404040"/>
                          </a:solidFill>
                          <a:effectLst/>
                          <a:latin typeface="Arial"/>
                          <a:ea typeface="Calibri"/>
                          <a:cs typeface="Times New Roman"/>
                        </a:rPr>
                        <a:t>  0.06%</a:t>
                      </a:r>
                      <a:endParaRPr lang="en-US" sz="1600" dirty="0">
                        <a:solidFill>
                          <a:srgbClr val="40404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65128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73890" cy="4392000"/>
          </a:xfrm>
        </p:spPr>
        <p:txBody>
          <a:bodyPr wrap="square">
            <a:noAutofit/>
          </a:bodyPr>
          <a:lstStyle/>
          <a:p>
            <a:pPr marL="228600" indent="-228600">
              <a:spcBef>
                <a:spcPts val="0"/>
              </a:spcBef>
              <a:spcAft>
                <a:spcPts val="1200"/>
              </a:spcAft>
            </a:pPr>
            <a:r>
              <a:rPr lang="en-US" dirty="0" smtClean="0"/>
              <a:t>Each element’s name, symbol, atomic </a:t>
            </a:r>
            <a:r>
              <a:rPr lang="en-US" dirty="0"/>
              <a:t>number and average </a:t>
            </a:r>
            <a:r>
              <a:rPr lang="en-US" dirty="0" smtClean="0"/>
              <a:t>mass</a:t>
            </a:r>
          </a:p>
          <a:p>
            <a:pPr marL="628650" lvl="1" indent="-228600">
              <a:spcBef>
                <a:spcPts val="0"/>
              </a:spcBef>
              <a:spcAft>
                <a:spcPts val="1200"/>
              </a:spcAft>
            </a:pPr>
            <a:r>
              <a:rPr lang="en-US" dirty="0" smtClean="0"/>
              <a:t>Average </a:t>
            </a:r>
            <a:r>
              <a:rPr lang="en-US" dirty="0"/>
              <a:t>mass is </a:t>
            </a:r>
            <a:r>
              <a:rPr lang="en-US" dirty="0" smtClean="0"/>
              <a:t>the weighted-average per the isotope abundance</a:t>
            </a:r>
          </a:p>
          <a:p>
            <a:pPr marL="228600" indent="-228600">
              <a:spcBef>
                <a:spcPts val="0"/>
              </a:spcBef>
              <a:spcAft>
                <a:spcPts val="1200"/>
              </a:spcAft>
            </a:pPr>
            <a:r>
              <a:rPr lang="en-US" dirty="0" smtClean="0"/>
              <a:t>Elements listed on Periodic Table by ascending atomic numbers</a:t>
            </a:r>
          </a:p>
        </p:txBody>
      </p:sp>
      <p:sp>
        <p:nvSpPr>
          <p:cNvPr id="5" name="Footer Placeholder 4"/>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13" name="Slide Number Placeholder 12"/>
          <p:cNvSpPr>
            <a:spLocks noGrp="1"/>
          </p:cNvSpPr>
          <p:nvPr>
            <p:ph type="sldNum" sz="quarter" idx="4"/>
            <p:custDataLst>
              <p:tags r:id="rId4"/>
            </p:custDataLst>
          </p:nvPr>
        </p:nvSpPr>
        <p:spPr/>
        <p:txBody>
          <a:bodyPr/>
          <a:lstStyle/>
          <a:p>
            <a:fld id="{B20746DB-6A1D-3D49-90D0-3E2AC33F20DE}" type="slidenum">
              <a:rPr lang="en-US" smtClean="0"/>
              <a:t>38</a:t>
            </a:fld>
            <a:endParaRPr lang="en-US" dirty="0"/>
          </a:p>
        </p:txBody>
      </p:sp>
      <p:sp>
        <p:nvSpPr>
          <p:cNvPr id="2" name="Title 1"/>
          <p:cNvSpPr>
            <a:spLocks noGrp="1"/>
          </p:cNvSpPr>
          <p:nvPr>
            <p:ph type="title" idx="4294967295"/>
            <p:custDataLst>
              <p:tags r:id="rId5"/>
            </p:custDataLst>
          </p:nvPr>
        </p:nvSpPr>
        <p:spPr>
          <a:xfrm>
            <a:off x="370936" y="274638"/>
            <a:ext cx="8229600" cy="1143000"/>
          </a:xfrm>
          <a:prstGeom prst="rect">
            <a:avLst/>
          </a:prstGeom>
        </p:spPr>
        <p:txBody>
          <a:bodyPr/>
          <a:lstStyle/>
          <a:p>
            <a:pPr algn="l"/>
            <a:r>
              <a:rPr lang="en-US" baseline="30000" dirty="0" smtClean="0">
                <a:solidFill>
                  <a:srgbClr val="EF7D00"/>
                </a:solidFill>
                <a:latin typeface="Arial"/>
                <a:cs typeface="Arial"/>
              </a:rPr>
              <a:t>PERIODIC TABLE OF ELEMENTS</a:t>
            </a:r>
            <a:endParaRPr lang="en-US" dirty="0"/>
          </a:p>
        </p:txBody>
      </p:sp>
      <p:sp>
        <p:nvSpPr>
          <p:cNvPr id="18" name="Content Placeholder 2"/>
          <p:cNvSpPr txBox="1">
            <a:spLocks/>
          </p:cNvSpPr>
          <p:nvPr>
            <p:custDataLst>
              <p:tags r:id="rId6"/>
            </p:custDataLst>
          </p:nvPr>
        </p:nvSpPr>
        <p:spPr>
          <a:xfrm>
            <a:off x="7578991" y="1456944"/>
            <a:ext cx="1339098" cy="3810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a:solidFill>
                  <a:srgbClr val="404040"/>
                </a:solidFill>
              </a:rPr>
              <a:t>Atomic Number</a:t>
            </a:r>
          </a:p>
        </p:txBody>
      </p:sp>
      <p:grpSp>
        <p:nvGrpSpPr>
          <p:cNvPr id="4" name="Group 3"/>
          <p:cNvGrpSpPr/>
          <p:nvPr/>
        </p:nvGrpSpPr>
        <p:grpSpPr>
          <a:xfrm>
            <a:off x="4524703" y="1778765"/>
            <a:ext cx="4411772" cy="2382772"/>
            <a:chOff x="911334" y="3316147"/>
            <a:chExt cx="7770192" cy="2525845"/>
          </a:xfrm>
        </p:grpSpPr>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285" y="3316147"/>
              <a:ext cx="2511116" cy="252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1334" y="3318321"/>
              <a:ext cx="2523671" cy="252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4485736" y="3545400"/>
              <a:ext cx="3987390"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txBox="1">
              <a:spLocks/>
            </p:cNvSpPr>
            <p:nvPr>
              <p:custDataLst>
                <p:tags r:id="rId7"/>
              </p:custDataLst>
            </p:nvPr>
          </p:nvSpPr>
          <p:spPr>
            <a:xfrm>
              <a:off x="6637907" y="3906063"/>
              <a:ext cx="1974058" cy="3810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smtClean="0">
                  <a:solidFill>
                    <a:srgbClr val="404040"/>
                  </a:solidFill>
                </a:rPr>
                <a:t>Symbol</a:t>
              </a:r>
              <a:endParaRPr lang="en-US" sz="1600" dirty="0">
                <a:solidFill>
                  <a:srgbClr val="404040"/>
                </a:solidFill>
              </a:endParaRPr>
            </a:p>
          </p:txBody>
        </p:sp>
        <p:cxnSp>
          <p:nvCxnSpPr>
            <p:cNvPr id="21" name="Straight Arrow Connector 20"/>
            <p:cNvCxnSpPr/>
            <p:nvPr/>
          </p:nvCxnSpPr>
          <p:spPr>
            <a:xfrm flipH="1">
              <a:off x="6159260" y="4273076"/>
              <a:ext cx="2313866"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custDataLst>
                <p:tags r:id="rId8"/>
              </p:custDataLst>
            </p:nvPr>
          </p:nvSpPr>
          <p:spPr>
            <a:xfrm>
              <a:off x="6290670" y="4671747"/>
              <a:ext cx="2390856" cy="6860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smtClean="0">
                  <a:solidFill>
                    <a:srgbClr val="404040"/>
                  </a:solidFill>
                </a:rPr>
                <a:t>Average </a:t>
              </a:r>
              <a:br>
                <a:rPr lang="en-US" sz="1600" dirty="0" smtClean="0">
                  <a:solidFill>
                    <a:srgbClr val="404040"/>
                  </a:solidFill>
                </a:rPr>
              </a:br>
              <a:r>
                <a:rPr lang="en-US" sz="1600" dirty="0" smtClean="0">
                  <a:solidFill>
                    <a:srgbClr val="404040"/>
                  </a:solidFill>
                </a:rPr>
                <a:t>Atomic </a:t>
              </a:r>
              <a:r>
                <a:rPr lang="en-US" sz="1600" dirty="0">
                  <a:solidFill>
                    <a:srgbClr val="404040"/>
                  </a:solidFill>
                </a:rPr>
                <a:t>Mass</a:t>
              </a:r>
            </a:p>
          </p:txBody>
        </p:sp>
        <p:cxnSp>
          <p:nvCxnSpPr>
            <p:cNvPr id="23" name="Straight Arrow Connector 22"/>
            <p:cNvCxnSpPr/>
            <p:nvPr/>
          </p:nvCxnSpPr>
          <p:spPr>
            <a:xfrm flipH="1">
              <a:off x="5693435" y="5282211"/>
              <a:ext cx="2779695"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custDataLst>
                <p:tags r:id="rId9"/>
              </p:custDataLst>
            </p:nvPr>
          </p:nvSpPr>
          <p:spPr>
            <a:xfrm>
              <a:off x="7015894" y="5275694"/>
              <a:ext cx="1457233" cy="3810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smtClean="0">
                  <a:solidFill>
                    <a:srgbClr val="404040"/>
                  </a:solidFill>
                </a:rPr>
                <a:t>Name</a:t>
              </a:r>
              <a:endParaRPr lang="en-US" sz="1600" dirty="0">
                <a:solidFill>
                  <a:srgbClr val="404040"/>
                </a:solidFill>
              </a:endParaRPr>
            </a:p>
          </p:txBody>
        </p:sp>
        <p:cxnSp>
          <p:nvCxnSpPr>
            <p:cNvPr id="26" name="Straight Arrow Connector 25"/>
            <p:cNvCxnSpPr/>
            <p:nvPr/>
          </p:nvCxnSpPr>
          <p:spPr>
            <a:xfrm flipH="1">
              <a:off x="5909096" y="5597995"/>
              <a:ext cx="2564033"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4333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1062982" y="3063767"/>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altLang="en-US" sz="4400" baseline="30000" dirty="0" smtClean="0">
                <a:solidFill>
                  <a:srgbClr val="EF7D00"/>
                </a:solidFill>
                <a:latin typeface="Arial"/>
                <a:cs typeface="Arial"/>
              </a:rPr>
              <a:t>MOLECULES</a:t>
            </a:r>
            <a:endParaRPr lang="en-US" altLang="en-US" sz="4400" dirty="0">
              <a:solidFill>
                <a:srgbClr val="404040"/>
              </a:solidFill>
              <a:latin typeface="Arial" panose="020B0604020202020204" pitchFamily="34" charset="0"/>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39</a:t>
            </a:fld>
            <a:endParaRPr lang="en-US" dirty="0">
              <a:solidFill>
                <a:prstClr val="black">
                  <a:lumMod val="75000"/>
                  <a:lumOff val="25000"/>
                </a:prstClr>
              </a:solidFill>
            </a:endParaRPr>
          </a:p>
        </p:txBody>
      </p:sp>
      <p:sp>
        <p:nvSpPr>
          <p:cNvPr id="8" name="Oval 7"/>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a:spcBef>
                <a:spcPts val="0"/>
              </a:spcBef>
              <a:spcAft>
                <a:spcPts val="1200"/>
              </a:spcAft>
            </a:pPr>
            <a:r>
              <a:rPr lang="en-US" dirty="0" smtClean="0"/>
              <a:t>Three Basic States of Matter</a:t>
            </a:r>
          </a:p>
          <a:p>
            <a:pPr>
              <a:spcBef>
                <a:spcPts val="0"/>
              </a:spcBef>
              <a:spcAft>
                <a:spcPts val="1200"/>
              </a:spcAft>
            </a:pPr>
            <a:r>
              <a:rPr lang="en-US" dirty="0" smtClean="0"/>
              <a:t>Atoms and Subatomic Particles</a:t>
            </a:r>
            <a:endParaRPr lang="en-US" dirty="0"/>
          </a:p>
          <a:p>
            <a:pPr>
              <a:spcBef>
                <a:spcPts val="0"/>
              </a:spcBef>
              <a:spcAft>
                <a:spcPts val="1200"/>
              </a:spcAft>
            </a:pPr>
            <a:r>
              <a:rPr lang="en-US" dirty="0" smtClean="0"/>
              <a:t>Mass and Atomic </a:t>
            </a:r>
            <a:r>
              <a:rPr lang="en-US" dirty="0"/>
              <a:t>Mass</a:t>
            </a:r>
          </a:p>
          <a:p>
            <a:pPr>
              <a:spcBef>
                <a:spcPts val="0"/>
              </a:spcBef>
              <a:spcAft>
                <a:spcPts val="1200"/>
              </a:spcAft>
            </a:pPr>
            <a:r>
              <a:rPr lang="en-US" dirty="0" smtClean="0"/>
              <a:t>Electric Charge and Ions</a:t>
            </a:r>
          </a:p>
          <a:p>
            <a:pPr>
              <a:spcBef>
                <a:spcPts val="0"/>
              </a:spcBef>
              <a:spcAft>
                <a:spcPts val="1200"/>
              </a:spcAft>
            </a:pPr>
            <a:r>
              <a:rPr lang="en-US" dirty="0" smtClean="0"/>
              <a:t>Elements, Atomic Number and Isotopes</a:t>
            </a:r>
          </a:p>
          <a:p>
            <a:pPr>
              <a:spcBef>
                <a:spcPts val="0"/>
              </a:spcBef>
              <a:spcAft>
                <a:spcPts val="1200"/>
              </a:spcAft>
            </a:pPr>
            <a:r>
              <a:rPr lang="en-US" dirty="0"/>
              <a:t>Molecules</a:t>
            </a:r>
          </a:p>
          <a:p>
            <a:pPr>
              <a:spcBef>
                <a:spcPts val="0"/>
              </a:spcBef>
              <a:spcAft>
                <a:spcPts val="1200"/>
              </a:spcAft>
            </a:pPr>
            <a:r>
              <a:rPr lang="en-US" dirty="0"/>
              <a:t>Total Pressure and Partial Pressure</a:t>
            </a:r>
          </a:p>
          <a:p>
            <a:pPr>
              <a:spcBef>
                <a:spcPts val="0"/>
              </a:spcBef>
              <a:spcAft>
                <a:spcPts val="1200"/>
              </a:spcAft>
            </a:pPr>
            <a:r>
              <a:rPr lang="en-US" dirty="0"/>
              <a:t>Gas Concentration</a:t>
            </a:r>
          </a:p>
          <a:p>
            <a:pPr>
              <a:spcBef>
                <a:spcPts val="0"/>
              </a:spcBef>
              <a:spcAft>
                <a:spcPts val="1200"/>
              </a:spcAft>
            </a:pPr>
            <a:r>
              <a:rPr lang="en-US" dirty="0" smtClean="0"/>
              <a:t>Vacuum</a:t>
            </a:r>
          </a:p>
          <a:p>
            <a:pPr marL="0" indent="0">
              <a:spcBef>
                <a:spcPts val="0"/>
              </a:spcBef>
              <a:spcAft>
                <a:spcPts val="1200"/>
              </a:spcAft>
              <a:buNone/>
            </a:pPr>
            <a:endParaRPr lang="en-US" dirty="0" smtClean="0"/>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a:t>
            </a:fld>
            <a:endParaRPr lang="en-US" dirty="0"/>
          </a:p>
        </p:txBody>
      </p:sp>
      <p:sp>
        <p:nvSpPr>
          <p:cNvPr id="2" name="Title 1"/>
          <p:cNvSpPr>
            <a:spLocks noGrp="1"/>
          </p:cNvSpPr>
          <p:nvPr>
            <p:ph type="title" idx="4294967295"/>
            <p:custDataLst>
              <p:tags r:id="rId5"/>
            </p:custDataLst>
          </p:nvPr>
        </p:nvSpPr>
        <p:spPr>
          <a:xfrm>
            <a:off x="378372" y="305896"/>
            <a:ext cx="8229600" cy="828675"/>
          </a:xfrm>
          <a:prstGeom prst="rect">
            <a:avLst/>
          </a:prstGeom>
        </p:spPr>
        <p:txBody>
          <a:bodyPr/>
          <a:lstStyle/>
          <a:p>
            <a:pPr algn="l"/>
            <a:r>
              <a:rPr lang="de-DE" sz="3600" baseline="30000" dirty="0" smtClean="0">
                <a:solidFill>
                  <a:srgbClr val="EF7D00"/>
                </a:solidFill>
                <a:latin typeface="Arial"/>
                <a:cs typeface="Arial"/>
              </a:rPr>
              <a:t/>
            </a:r>
            <a:br>
              <a:rPr lang="de-DE" sz="3600" baseline="30000" dirty="0" smtClean="0">
                <a:solidFill>
                  <a:srgbClr val="EF7D00"/>
                </a:solidFill>
                <a:latin typeface="Arial"/>
                <a:cs typeface="Arial"/>
              </a:rPr>
            </a:br>
            <a:r>
              <a:rPr lang="de-DE" sz="3600" baseline="30000" dirty="0" smtClean="0">
                <a:solidFill>
                  <a:srgbClr val="EF7D00"/>
                </a:solidFill>
                <a:latin typeface="Arial"/>
                <a:cs typeface="Arial"/>
              </a:rPr>
              <a:t>OUTLINE</a:t>
            </a:r>
            <a:r>
              <a:rPr lang="de-DE" sz="3600" baseline="30000" dirty="0">
                <a:solidFill>
                  <a:srgbClr val="EF7D00"/>
                </a:solidFill>
                <a:latin typeface="Arial"/>
                <a:cs typeface="Arial"/>
              </a:rPr>
              <a:t/>
            </a:r>
            <a:br>
              <a:rPr lang="de-DE" sz="3600" baseline="30000" dirty="0">
                <a:solidFill>
                  <a:srgbClr val="EF7D00"/>
                </a:solidFill>
                <a:latin typeface="Arial"/>
                <a:cs typeface="Arial"/>
              </a:rPr>
            </a:br>
            <a:endParaRPr lang="en-US" sz="3600" dirty="0">
              <a:solidFill>
                <a:srgbClr val="EF7D00"/>
              </a:solidFill>
              <a:latin typeface="Arial" panose="020B0604020202020204" pitchFamily="34" charset="0"/>
              <a:cs typeface="Arial" panose="020B0604020202020204" pitchFamily="34" charset="0"/>
            </a:endParaRPr>
          </a:p>
        </p:txBody>
      </p:sp>
      <p:sp>
        <p:nvSpPr>
          <p:cNvPr id="6" name="Oval 5"/>
          <p:cNvSpPr/>
          <p:nvPr/>
        </p:nvSpPr>
        <p:spPr>
          <a:xfrm>
            <a:off x="430282" y="1500390"/>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7" name="Oval 6"/>
          <p:cNvSpPr/>
          <p:nvPr/>
        </p:nvSpPr>
        <p:spPr>
          <a:xfrm>
            <a:off x="430282" y="1918216"/>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8" name="Oval 7"/>
          <p:cNvSpPr/>
          <p:nvPr/>
        </p:nvSpPr>
        <p:spPr>
          <a:xfrm>
            <a:off x="430282" y="2330955"/>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9" name="Oval 8"/>
          <p:cNvSpPr/>
          <p:nvPr/>
        </p:nvSpPr>
        <p:spPr>
          <a:xfrm>
            <a:off x="423746" y="2735440"/>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10" name="Oval 9"/>
          <p:cNvSpPr/>
          <p:nvPr/>
        </p:nvSpPr>
        <p:spPr>
          <a:xfrm>
            <a:off x="430282" y="3171540"/>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11" name="Oval 10"/>
          <p:cNvSpPr/>
          <p:nvPr/>
        </p:nvSpPr>
        <p:spPr>
          <a:xfrm>
            <a:off x="423746" y="3591874"/>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12" name="Oval 11"/>
          <p:cNvSpPr/>
          <p:nvPr/>
        </p:nvSpPr>
        <p:spPr>
          <a:xfrm>
            <a:off x="430282" y="4017545"/>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
        <p:nvSpPr>
          <p:cNvPr id="13" name="Oval 12"/>
          <p:cNvSpPr/>
          <p:nvPr/>
        </p:nvSpPr>
        <p:spPr>
          <a:xfrm>
            <a:off x="430282" y="4879550"/>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9</a:t>
            </a:r>
            <a:endParaRPr lang="en-US" dirty="0">
              <a:latin typeface="Arial" panose="020B0604020202020204" pitchFamily="34" charset="0"/>
              <a:cs typeface="Arial" panose="020B0604020202020204" pitchFamily="34" charset="0"/>
            </a:endParaRPr>
          </a:p>
        </p:txBody>
      </p:sp>
      <p:sp>
        <p:nvSpPr>
          <p:cNvPr id="14" name="Oval 13"/>
          <p:cNvSpPr/>
          <p:nvPr/>
        </p:nvSpPr>
        <p:spPr>
          <a:xfrm>
            <a:off x="423746" y="4437961"/>
            <a:ext cx="335048" cy="309972"/>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63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altLang="en-US" dirty="0">
                <a:latin typeface="Arial" panose="020B0604020202020204" pitchFamily="34" charset="0"/>
                <a:cs typeface="Arial" panose="020B0604020202020204" pitchFamily="34" charset="0"/>
              </a:rPr>
              <a:t>A </a:t>
            </a:r>
            <a:r>
              <a:rPr lang="en-US" altLang="en-US" dirty="0" smtClean="0">
                <a:latin typeface="Arial" panose="020B0604020202020204" pitchFamily="34" charset="0"/>
                <a:cs typeface="Arial" panose="020B0604020202020204" pitchFamily="34" charset="0"/>
              </a:rPr>
              <a:t>particle comprised of </a:t>
            </a:r>
            <a:r>
              <a:rPr lang="en-US" altLang="en-US" dirty="0">
                <a:latin typeface="Arial" panose="020B0604020202020204" pitchFamily="34" charset="0"/>
                <a:cs typeface="Arial" panose="020B0604020202020204" pitchFamily="34" charset="0"/>
              </a:rPr>
              <a:t>two or more </a:t>
            </a:r>
            <a:r>
              <a:rPr lang="en-US" altLang="en-US" dirty="0" smtClean="0">
                <a:latin typeface="Arial" panose="020B0604020202020204" pitchFamily="34" charset="0"/>
                <a:cs typeface="Arial" panose="020B0604020202020204" pitchFamily="34" charset="0"/>
              </a:rPr>
              <a:t>atoms that are bonded together</a:t>
            </a:r>
          </a:p>
          <a:p>
            <a:pPr marL="228600" indent="-228600">
              <a:spcBef>
                <a:spcPts val="0"/>
              </a:spcBef>
              <a:spcAft>
                <a:spcPts val="1200"/>
              </a:spcAft>
            </a:pPr>
            <a:r>
              <a:rPr lang="en-US" altLang="en-US" dirty="0" smtClean="0">
                <a:latin typeface="Arial" panose="020B0604020202020204" pitchFamily="34" charset="0"/>
                <a:cs typeface="Arial" panose="020B0604020202020204" pitchFamily="34" charset="0"/>
              </a:rPr>
              <a:t>Structures that are larger </a:t>
            </a:r>
            <a:r>
              <a:rPr lang="en-US" altLang="en-US" dirty="0">
                <a:latin typeface="Arial" panose="020B0604020202020204" pitchFamily="34" charset="0"/>
                <a:cs typeface="Arial" panose="020B0604020202020204" pitchFamily="34" charset="0"/>
              </a:rPr>
              <a:t>than </a:t>
            </a:r>
            <a:r>
              <a:rPr lang="en-US" altLang="en-US" dirty="0" smtClean="0">
                <a:latin typeface="Arial" panose="020B0604020202020204" pitchFamily="34" charset="0"/>
                <a:cs typeface="Arial" panose="020B0604020202020204" pitchFamily="34" charset="0"/>
              </a:rPr>
              <a:t>individual atoms</a:t>
            </a:r>
            <a:endParaRPr lang="en-US" altLang="en-US" dirty="0">
              <a:latin typeface="Arial" panose="020B0604020202020204" pitchFamily="34" charset="0"/>
              <a:cs typeface="Arial" panose="020B0604020202020204" pitchFamily="34" charset="0"/>
            </a:endParaRPr>
          </a:p>
          <a:p>
            <a:pPr marL="228600" indent="-228600">
              <a:spcBef>
                <a:spcPts val="0"/>
              </a:spcBef>
              <a:spcAft>
                <a:spcPts val="1200"/>
              </a:spcAft>
            </a:pPr>
            <a:r>
              <a:rPr lang="en-US" altLang="en-US" dirty="0">
                <a:latin typeface="Arial" panose="020B0604020202020204" pitchFamily="34" charset="0"/>
                <a:cs typeface="Arial" panose="020B0604020202020204" pitchFamily="34" charset="0"/>
              </a:rPr>
              <a:t>Examples of </a:t>
            </a:r>
            <a:r>
              <a:rPr lang="en-US" altLang="en-US" dirty="0" smtClean="0">
                <a:latin typeface="Arial" panose="020B0604020202020204" pitchFamily="34" charset="0"/>
                <a:cs typeface="Arial" panose="020B0604020202020204" pitchFamily="34" charset="0"/>
              </a:rPr>
              <a:t>molecules:</a:t>
            </a:r>
            <a:endParaRPr lang="en-US" altLang="en-US" dirty="0">
              <a:latin typeface="Arial" panose="020B0604020202020204" pitchFamily="34" charset="0"/>
              <a:cs typeface="Arial" panose="020B0604020202020204" pitchFamily="34" charset="0"/>
            </a:endParaRPr>
          </a:p>
          <a:p>
            <a:pPr marL="628650" lvl="1" indent="-228600">
              <a:spcBef>
                <a:spcPts val="0"/>
              </a:spcBef>
              <a:spcAft>
                <a:spcPts val="1200"/>
              </a:spcAft>
            </a:pPr>
            <a:r>
              <a:rPr lang="en-US" altLang="en-US" sz="1800" dirty="0">
                <a:latin typeface="Arial" panose="020B0604020202020204" pitchFamily="34" charset="0"/>
                <a:cs typeface="Arial" panose="020B0604020202020204" pitchFamily="34" charset="0"/>
              </a:rPr>
              <a:t>Oxygen (O</a:t>
            </a:r>
            <a:r>
              <a:rPr lang="en-US" altLang="en-US" sz="1800" baseline="-25000" dirty="0">
                <a:latin typeface="Arial" panose="020B0604020202020204" pitchFamily="34" charset="0"/>
                <a:cs typeface="Arial" panose="020B0604020202020204" pitchFamily="34" charset="0"/>
              </a:rPr>
              <a:t>2</a:t>
            </a:r>
            <a:r>
              <a:rPr lang="en-US" altLang="en-US" sz="1800" dirty="0">
                <a:latin typeface="Arial" panose="020B0604020202020204" pitchFamily="34" charset="0"/>
                <a:cs typeface="Arial" panose="020B0604020202020204" pitchFamily="34" charset="0"/>
              </a:rPr>
              <a:t>)</a:t>
            </a:r>
          </a:p>
          <a:p>
            <a:pPr marL="628650" lvl="1" indent="-228600">
              <a:spcBef>
                <a:spcPts val="0"/>
              </a:spcBef>
              <a:spcAft>
                <a:spcPts val="1200"/>
              </a:spcAft>
            </a:pPr>
            <a:r>
              <a:rPr lang="en-US" altLang="en-US" sz="1800" dirty="0">
                <a:latin typeface="Arial" panose="020B0604020202020204" pitchFamily="34" charset="0"/>
                <a:cs typeface="Arial" panose="020B0604020202020204" pitchFamily="34" charset="0"/>
              </a:rPr>
              <a:t>Isopropyl alcohol (C₃H₇OH)</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Mass of a molecule is the total </a:t>
            </a:r>
            <a:r>
              <a:rPr lang="en-US" dirty="0">
                <a:latin typeface="Arial" panose="020B0604020202020204" pitchFamily="34" charset="0"/>
                <a:cs typeface="Arial" panose="020B0604020202020204" pitchFamily="34" charset="0"/>
              </a:rPr>
              <a:t>number of protons and neutrons</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Electric charge of a molecule is neutral</a:t>
            </a:r>
            <a:endParaRPr lang="en-US" altLang="en-US" dirty="0">
              <a:latin typeface="Arial" panose="020B0604020202020204" pitchFamily="34" charset="0"/>
              <a:cs typeface="Arial" panose="020B0604020202020204" pitchFamily="34" charset="0"/>
            </a:endParaRPr>
          </a:p>
          <a:p>
            <a:pPr marL="228600" indent="-228600">
              <a:spcBef>
                <a:spcPts val="0"/>
              </a:spcBef>
              <a:spcAft>
                <a:spcPts val="1200"/>
              </a:spcAft>
            </a:pPr>
            <a:r>
              <a:rPr lang="en-US" altLang="en-US" dirty="0">
                <a:latin typeface="Arial" panose="020B0604020202020204" pitchFamily="34" charset="0"/>
                <a:cs typeface="Arial" panose="020B0604020202020204" pitchFamily="34" charset="0"/>
              </a:rPr>
              <a:t>Gases can be comprised of atoms and </a:t>
            </a:r>
            <a:r>
              <a:rPr lang="en-US" altLang="en-US" dirty="0" smtClean="0">
                <a:latin typeface="Arial" panose="020B0604020202020204" pitchFamily="34" charset="0"/>
                <a:cs typeface="Arial" panose="020B0604020202020204" pitchFamily="34" charset="0"/>
              </a:rPr>
              <a:t>molecules</a:t>
            </a:r>
            <a:endParaRPr lang="en-US" alt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40</a:t>
            </a:fld>
            <a:endParaRPr lang="en-US" dirty="0"/>
          </a:p>
        </p:txBody>
      </p:sp>
      <p:sp>
        <p:nvSpPr>
          <p:cNvPr id="2" name="Title 1"/>
          <p:cNvSpPr>
            <a:spLocks noGrp="1"/>
          </p:cNvSpPr>
          <p:nvPr>
            <p:ph type="title" idx="4294967295"/>
            <p:custDataLst>
              <p:tags r:id="rId5"/>
            </p:custDataLst>
          </p:nvPr>
        </p:nvSpPr>
        <p:spPr>
          <a:xfrm>
            <a:off x="362607" y="274638"/>
            <a:ext cx="8229600" cy="1143000"/>
          </a:xfrm>
          <a:prstGeom prst="rect">
            <a:avLst/>
          </a:prstGeom>
        </p:spPr>
        <p:txBody>
          <a:bodyPr/>
          <a:lstStyle/>
          <a:p>
            <a:pPr algn="l"/>
            <a:r>
              <a:rPr lang="en-US" baseline="30000" dirty="0" smtClean="0">
                <a:solidFill>
                  <a:srgbClr val="EF7D00"/>
                </a:solidFill>
                <a:latin typeface="Arial"/>
                <a:cs typeface="Arial"/>
              </a:rPr>
              <a:t>WHAT IS A MOLECULE?</a:t>
            </a:r>
            <a:endParaRPr lang="en-US" dirty="0"/>
          </a:p>
        </p:txBody>
      </p:sp>
    </p:spTree>
    <p:custDataLst>
      <p:tags r:id="rId1"/>
    </p:custDataLst>
    <p:extLst>
      <p:ext uri="{BB962C8B-B14F-4D97-AF65-F5344CB8AC3E}">
        <p14:creationId xmlns:p14="http://schemas.microsoft.com/office/powerpoint/2010/main" val="384453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89655" cy="4392000"/>
          </a:xfrm>
        </p:spPr>
        <p:txBody>
          <a:bodyPr wrap="square">
            <a:noAutofit/>
          </a:bodyPr>
          <a:lstStyle/>
          <a:p>
            <a:pPr marL="228600" indent="-228600">
              <a:spcBef>
                <a:spcPts val="0"/>
              </a:spcBef>
              <a:spcAft>
                <a:spcPts val="1200"/>
              </a:spcAft>
            </a:pPr>
            <a:r>
              <a:rPr lang="en-US" dirty="0" smtClean="0"/>
              <a:t>Water example: 2 hydrogen atoms bonded to 1 oxygen atom</a:t>
            </a:r>
          </a:p>
          <a:p>
            <a:pPr marL="228600" indent="-228600">
              <a:spcBef>
                <a:spcPts val="0"/>
              </a:spcBef>
              <a:spcAft>
                <a:spcPts val="1200"/>
              </a:spcAft>
            </a:pPr>
            <a:r>
              <a:rPr lang="en-US" dirty="0" smtClean="0"/>
              <a:t>Chemical formula H</a:t>
            </a:r>
            <a:r>
              <a:rPr lang="en-US" baseline="-25000" dirty="0" smtClean="0"/>
              <a:t>2</a:t>
            </a:r>
            <a:r>
              <a:rPr lang="en-US" dirty="0" smtClean="0"/>
              <a:t>O</a:t>
            </a:r>
          </a:p>
          <a:p>
            <a:pPr marL="228600" indent="-228600">
              <a:spcBef>
                <a:spcPts val="0"/>
              </a:spcBef>
              <a:spcAft>
                <a:spcPts val="1200"/>
              </a:spcAft>
            </a:pPr>
            <a:r>
              <a:rPr lang="en-US" dirty="0" smtClean="0"/>
              <a:t>Mass </a:t>
            </a:r>
            <a:r>
              <a:rPr lang="en-US" dirty="0"/>
              <a:t>is 18 </a:t>
            </a:r>
            <a:r>
              <a:rPr lang="en-US" dirty="0" smtClean="0"/>
              <a:t>amu (10 protons plus 8 neutrons)</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41</a:t>
            </a:fld>
            <a:endParaRPr lang="en-US" dirty="0"/>
          </a:p>
        </p:txBody>
      </p:sp>
      <p:sp>
        <p:nvSpPr>
          <p:cNvPr id="2" name="Title 1"/>
          <p:cNvSpPr>
            <a:spLocks noGrp="1"/>
          </p:cNvSpPr>
          <p:nvPr>
            <p:ph type="title" idx="4294967295"/>
            <p:custDataLst>
              <p:tags r:id="rId5"/>
            </p:custDataLst>
          </p:nvPr>
        </p:nvSpPr>
        <p:spPr>
          <a:xfrm>
            <a:off x="420554" y="297000"/>
            <a:ext cx="8229600" cy="1143000"/>
          </a:xfrm>
          <a:prstGeom prst="rect">
            <a:avLst/>
          </a:prstGeom>
        </p:spPr>
        <p:txBody>
          <a:bodyPr/>
          <a:lstStyle/>
          <a:p>
            <a:pPr algn="l"/>
            <a:r>
              <a:rPr lang="en-US" baseline="30000" dirty="0" smtClean="0">
                <a:solidFill>
                  <a:srgbClr val="EF7D00"/>
                </a:solidFill>
                <a:latin typeface="Arial"/>
                <a:cs typeface="Arial"/>
              </a:rPr>
              <a:t>WATER MOLECULE</a:t>
            </a:r>
            <a:endParaRPr lang="en-US" dirty="0"/>
          </a:p>
        </p:txBody>
      </p:sp>
      <p:sp>
        <p:nvSpPr>
          <p:cNvPr id="10" name="TextBox 9"/>
          <p:cNvSpPr txBox="1"/>
          <p:nvPr>
            <p:custDataLst>
              <p:tags r:id="rId6"/>
            </p:custDataLst>
          </p:nvPr>
        </p:nvSpPr>
        <p:spPr>
          <a:xfrm>
            <a:off x="6181576" y="3550689"/>
            <a:ext cx="1000711" cy="338554"/>
          </a:xfrm>
          <a:prstGeom prst="rect">
            <a:avLst/>
          </a:prstGeom>
          <a:noFill/>
        </p:spPr>
        <p:txBody>
          <a:bodyPr wrap="square" rtlCol="0">
            <a:spAutoFit/>
          </a:bodyPr>
          <a:lstStyle/>
          <a:p>
            <a:pPr algn="ctr"/>
            <a:r>
              <a:rPr lang="en-US" sz="1600" dirty="0" smtClean="0">
                <a:solidFill>
                  <a:schemeClr val="tx1">
                    <a:lumMod val="75000"/>
                    <a:lumOff val="25000"/>
                  </a:schemeClr>
                </a:solidFill>
              </a:rPr>
              <a:t>Oxygen</a:t>
            </a:r>
            <a:endParaRPr lang="en-US" sz="1600" dirty="0">
              <a:solidFill>
                <a:schemeClr val="tx1">
                  <a:lumMod val="75000"/>
                  <a:lumOff val="25000"/>
                </a:schemeClr>
              </a:solidFill>
            </a:endParaRPr>
          </a:p>
        </p:txBody>
      </p:sp>
      <p:sp>
        <p:nvSpPr>
          <p:cNvPr id="11" name="TextBox 10"/>
          <p:cNvSpPr txBox="1"/>
          <p:nvPr>
            <p:custDataLst>
              <p:tags r:id="rId7"/>
            </p:custDataLst>
          </p:nvPr>
        </p:nvSpPr>
        <p:spPr>
          <a:xfrm>
            <a:off x="4547927" y="3381412"/>
            <a:ext cx="1089242" cy="338554"/>
          </a:xfrm>
          <a:prstGeom prst="rect">
            <a:avLst/>
          </a:prstGeom>
          <a:noFill/>
        </p:spPr>
        <p:txBody>
          <a:bodyPr wrap="square" rtlCol="0">
            <a:spAutoFit/>
          </a:bodyPr>
          <a:lstStyle/>
          <a:p>
            <a:pPr algn="ctr"/>
            <a:r>
              <a:rPr lang="en-US" sz="1600" dirty="0" smtClean="0">
                <a:solidFill>
                  <a:srgbClr val="404040"/>
                </a:solidFill>
              </a:rPr>
              <a:t>Hydrogen</a:t>
            </a:r>
            <a:endParaRPr lang="en-US" sz="1600" dirty="0">
              <a:solidFill>
                <a:srgbClr val="404040"/>
              </a:solidFill>
            </a:endParaRPr>
          </a:p>
        </p:txBody>
      </p:sp>
      <p:sp>
        <p:nvSpPr>
          <p:cNvPr id="12" name="TextBox 11"/>
          <p:cNvSpPr txBox="1"/>
          <p:nvPr>
            <p:custDataLst>
              <p:tags r:id="rId8"/>
            </p:custDataLst>
          </p:nvPr>
        </p:nvSpPr>
        <p:spPr>
          <a:xfrm>
            <a:off x="7694758" y="3381412"/>
            <a:ext cx="1089242" cy="338554"/>
          </a:xfrm>
          <a:prstGeom prst="rect">
            <a:avLst/>
          </a:prstGeom>
          <a:noFill/>
        </p:spPr>
        <p:txBody>
          <a:bodyPr wrap="square" rtlCol="0">
            <a:spAutoFit/>
          </a:bodyPr>
          <a:lstStyle/>
          <a:p>
            <a:pPr algn="ctr"/>
            <a:r>
              <a:rPr lang="en-US" sz="1600" dirty="0" smtClean="0">
                <a:solidFill>
                  <a:srgbClr val="404040"/>
                </a:solidFill>
              </a:rPr>
              <a:t>Hydrogen</a:t>
            </a:r>
            <a:endParaRPr lang="en-US" sz="1600" dirty="0">
              <a:solidFill>
                <a:srgbClr val="404040"/>
              </a:solidFill>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1490" y="1597919"/>
            <a:ext cx="4480884" cy="178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4536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a:spcBef>
                <a:spcPts val="0"/>
              </a:spcBef>
              <a:spcAft>
                <a:spcPts val="1200"/>
              </a:spcAft>
            </a:pPr>
            <a:r>
              <a:rPr lang="en-US" dirty="0" smtClean="0">
                <a:latin typeface="Arial" panose="020B0604020202020204" pitchFamily="34" charset="0"/>
                <a:cs typeface="Arial" panose="020B0604020202020204" pitchFamily="34" charset="0"/>
              </a:rPr>
              <a:t>Ions can be formed from molecules</a:t>
            </a:r>
          </a:p>
          <a:p>
            <a:pPr marL="347472" indent="-347472">
              <a:spcBef>
                <a:spcPts val="0"/>
              </a:spcBef>
              <a:spcAft>
                <a:spcPts val="1200"/>
              </a:spcAft>
            </a:pPr>
            <a:r>
              <a:rPr lang="en-US" dirty="0" smtClean="0">
                <a:latin typeface="Arial" panose="020B0604020202020204" pitchFamily="34" charset="0"/>
                <a:cs typeface="Arial" panose="020B0604020202020204" pitchFamily="34" charset="0"/>
              </a:rPr>
              <a:t>Similar to how ions are formed from atoms</a:t>
            </a:r>
          </a:p>
          <a:p>
            <a:pPr marL="347472" indent="-347472">
              <a:spcBef>
                <a:spcPts val="0"/>
              </a:spcBef>
              <a:spcAft>
                <a:spcPts val="1200"/>
              </a:spcAft>
            </a:pPr>
            <a:r>
              <a:rPr lang="en-US" dirty="0" smtClean="0">
                <a:latin typeface="Arial" panose="020B0604020202020204" pitchFamily="34" charset="0"/>
                <a:cs typeface="Arial" panose="020B0604020202020204" pitchFamily="34" charset="0"/>
              </a:rPr>
              <a:t>When a molecule acquires a net charge, it becomes an ion</a:t>
            </a:r>
          </a:p>
          <a:p>
            <a:pPr marL="347472" indent="-347472">
              <a:spcBef>
                <a:spcPts val="0"/>
              </a:spcBef>
              <a:spcAft>
                <a:spcPts val="1200"/>
              </a:spcAft>
            </a:pPr>
            <a:r>
              <a:rPr lang="en-US" dirty="0" smtClean="0">
                <a:latin typeface="Arial" panose="020B0604020202020204" pitchFamily="34" charset="0"/>
                <a:cs typeface="Arial" panose="020B0604020202020204" pitchFamily="34" charset="0"/>
              </a:rPr>
              <a:t>Molecule loses 1 electron:</a:t>
            </a:r>
          </a:p>
          <a:p>
            <a:pPr marL="747522" lvl="2" indent="-347472">
              <a:spcBef>
                <a:spcPts val="0"/>
              </a:spcBef>
              <a:spcAft>
                <a:spcPts val="1200"/>
              </a:spcAft>
            </a:pPr>
            <a:r>
              <a:rPr lang="en-US" sz="1600" dirty="0">
                <a:latin typeface="Arial" panose="020B0604020202020204" pitchFamily="34" charset="0"/>
                <a:cs typeface="Arial" panose="020B0604020202020204" pitchFamily="34" charset="0"/>
              </a:rPr>
              <a:t>Loses </a:t>
            </a:r>
            <a:r>
              <a:rPr lang="en-US" sz="1600" dirty="0" smtClean="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unit of negative charge</a:t>
            </a:r>
          </a:p>
          <a:p>
            <a:pPr marL="747522" lvl="2" indent="-347472">
              <a:spcBef>
                <a:spcPts val="0"/>
              </a:spcBef>
              <a:spcAft>
                <a:spcPts val="1200"/>
              </a:spcAft>
            </a:pPr>
            <a:r>
              <a:rPr lang="en-US" sz="1600" dirty="0" smtClean="0">
                <a:latin typeface="Arial" panose="020B0604020202020204" pitchFamily="34" charset="0"/>
                <a:cs typeface="Arial" panose="020B0604020202020204" pitchFamily="34" charset="0"/>
              </a:rPr>
              <a:t>Becomes </a:t>
            </a:r>
            <a:r>
              <a:rPr lang="en-US" sz="1600" dirty="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positive </a:t>
            </a:r>
            <a:r>
              <a:rPr lang="en-US" sz="1600" dirty="0">
                <a:latin typeface="Arial" panose="020B0604020202020204" pitchFamily="34" charset="0"/>
                <a:cs typeface="Arial" panose="020B0604020202020204" pitchFamily="34" charset="0"/>
              </a:rPr>
              <a:t>ion </a:t>
            </a:r>
            <a:r>
              <a:rPr lang="en-US" sz="1600" dirty="0" smtClean="0">
                <a:latin typeface="Arial" panose="020B0604020202020204" pitchFamily="34" charset="0"/>
                <a:cs typeface="Arial" panose="020B0604020202020204" pitchFamily="34" charset="0"/>
              </a:rPr>
              <a:t>with a charge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1</a:t>
            </a:r>
          </a:p>
          <a:p>
            <a:pPr marL="347472" indent="-347472">
              <a:spcBef>
                <a:spcPts val="0"/>
              </a:spcBef>
              <a:spcAft>
                <a:spcPts val="1200"/>
              </a:spcAft>
            </a:pPr>
            <a:r>
              <a:rPr lang="en-US" dirty="0">
                <a:latin typeface="Arial" panose="020B0604020202020204" pitchFamily="34" charset="0"/>
                <a:cs typeface="Arial" panose="020B0604020202020204" pitchFamily="34" charset="0"/>
              </a:rPr>
              <a:t>Molecule loses </a:t>
            </a:r>
            <a:r>
              <a:rPr lang="en-US" dirty="0" smtClean="0">
                <a:latin typeface="Arial" panose="020B0604020202020204" pitchFamily="34" charset="0"/>
                <a:cs typeface="Arial" panose="020B0604020202020204" pitchFamily="34" charset="0"/>
              </a:rPr>
              <a:t>2 electrons:</a:t>
            </a:r>
            <a:endParaRPr lang="en-US" dirty="0">
              <a:latin typeface="Arial" panose="020B0604020202020204" pitchFamily="34" charset="0"/>
              <a:cs typeface="Arial" panose="020B0604020202020204" pitchFamily="34" charset="0"/>
            </a:endParaRPr>
          </a:p>
          <a:p>
            <a:pPr marL="747522" lvl="2" indent="-347472">
              <a:spcBef>
                <a:spcPts val="0"/>
              </a:spcBef>
              <a:spcAft>
                <a:spcPts val="1200"/>
              </a:spcAft>
            </a:pPr>
            <a:r>
              <a:rPr lang="en-US" sz="1600" dirty="0">
                <a:latin typeface="Arial" panose="020B0604020202020204" pitchFamily="34" charset="0"/>
                <a:cs typeface="Arial" panose="020B0604020202020204" pitchFamily="34" charset="0"/>
              </a:rPr>
              <a:t>Loses </a:t>
            </a:r>
            <a:r>
              <a:rPr lang="en-US" sz="1600" dirty="0" smtClean="0">
                <a:latin typeface="Arial" panose="020B0604020202020204" pitchFamily="34" charset="0"/>
                <a:cs typeface="Arial" panose="020B0604020202020204" pitchFamily="34" charset="0"/>
              </a:rPr>
              <a:t>2 units </a:t>
            </a:r>
            <a:r>
              <a:rPr lang="en-US" sz="1600" dirty="0">
                <a:latin typeface="Arial" panose="020B0604020202020204" pitchFamily="34" charset="0"/>
                <a:cs typeface="Arial" panose="020B0604020202020204" pitchFamily="34" charset="0"/>
              </a:rPr>
              <a:t>of negative charge</a:t>
            </a:r>
          </a:p>
          <a:p>
            <a:pPr marL="747522" lvl="2" indent="-347472">
              <a:spcBef>
                <a:spcPts val="0"/>
              </a:spcBef>
              <a:spcAft>
                <a:spcPts val="1200"/>
              </a:spcAft>
            </a:pPr>
            <a:r>
              <a:rPr lang="en-US" sz="1600" dirty="0">
                <a:latin typeface="Arial" panose="020B0604020202020204" pitchFamily="34" charset="0"/>
                <a:cs typeface="Arial" panose="020B0604020202020204" pitchFamily="34" charset="0"/>
              </a:rPr>
              <a:t>Becomes a </a:t>
            </a:r>
            <a:r>
              <a:rPr lang="en-US" sz="1600" dirty="0" smtClean="0">
                <a:latin typeface="Arial" panose="020B0604020202020204" pitchFamily="34" charset="0"/>
                <a:cs typeface="Arial" panose="020B0604020202020204" pitchFamily="34" charset="0"/>
              </a:rPr>
              <a:t>doubly ionized positive </a:t>
            </a:r>
            <a:r>
              <a:rPr lang="en-US" sz="1600" dirty="0">
                <a:latin typeface="Arial" panose="020B0604020202020204" pitchFamily="34" charset="0"/>
                <a:cs typeface="Arial" panose="020B0604020202020204" pitchFamily="34" charset="0"/>
              </a:rPr>
              <a:t>ion with a charge of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2</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42</a:t>
            </a:fld>
            <a:endParaRPr lang="en-US" dirty="0"/>
          </a:p>
        </p:txBody>
      </p:sp>
      <p:sp>
        <p:nvSpPr>
          <p:cNvPr id="2" name="Title 1"/>
          <p:cNvSpPr>
            <a:spLocks noGrp="1"/>
          </p:cNvSpPr>
          <p:nvPr>
            <p:ph type="title" idx="4294967295"/>
            <p:custDataLst>
              <p:tags r:id="rId5"/>
            </p:custDataLst>
          </p:nvPr>
        </p:nvSpPr>
        <p:spPr>
          <a:xfrm>
            <a:off x="409904" y="274638"/>
            <a:ext cx="8229600" cy="1143000"/>
          </a:xfrm>
          <a:prstGeom prst="rect">
            <a:avLst/>
          </a:prstGeom>
        </p:spPr>
        <p:txBody>
          <a:bodyPr/>
          <a:lstStyle/>
          <a:p>
            <a:pPr algn="l"/>
            <a:r>
              <a:rPr lang="en-US" baseline="30000" dirty="0" smtClean="0">
                <a:solidFill>
                  <a:srgbClr val="EF7D00"/>
                </a:solidFill>
                <a:latin typeface="Arial"/>
                <a:cs typeface="Arial"/>
              </a:rPr>
              <a:t>IONS FORMED FROM MOLECULES</a:t>
            </a:r>
            <a:endParaRPr lang="en-US" dirty="0"/>
          </a:p>
        </p:txBody>
      </p:sp>
    </p:spTree>
    <p:custDataLst>
      <p:tags r:id="rId1"/>
    </p:custDataLst>
    <p:extLst>
      <p:ext uri="{BB962C8B-B14F-4D97-AF65-F5344CB8AC3E}">
        <p14:creationId xmlns:p14="http://schemas.microsoft.com/office/powerpoint/2010/main" val="158990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custDataLst>
              <p:tags r:id="rId2"/>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3"/>
            </p:custDataLst>
          </p:nvPr>
        </p:nvSpPr>
        <p:spPr/>
        <p:txBody>
          <a:bodyPr/>
          <a:lstStyle/>
          <a:p>
            <a:fld id="{B20746DB-6A1D-3D49-90D0-3E2AC33F20DE}" type="slidenum">
              <a:rPr lang="en-US" smtClean="0">
                <a:solidFill>
                  <a:prstClr val="black">
                    <a:lumMod val="75000"/>
                    <a:lumOff val="25000"/>
                  </a:prstClr>
                </a:solidFill>
              </a:rPr>
              <a:pPr/>
              <a:t>43</a:t>
            </a:fld>
            <a:endParaRPr lang="en-US" dirty="0">
              <a:solidFill>
                <a:prstClr val="black">
                  <a:lumMod val="75000"/>
                  <a:lumOff val="25000"/>
                </a:prstClr>
              </a:solidFill>
            </a:endParaRPr>
          </a:p>
        </p:txBody>
      </p:sp>
      <p:sp>
        <p:nvSpPr>
          <p:cNvPr id="12" name="Text Box 3"/>
          <p:cNvSpPr txBox="1">
            <a:spLocks noChangeArrowheads="1"/>
          </p:cNvSpPr>
          <p:nvPr>
            <p:custDataLst>
              <p:tags r:id="rId4"/>
            </p:custDataLst>
          </p:nvPr>
        </p:nvSpPr>
        <p:spPr bwMode="auto">
          <a:xfrm>
            <a:off x="1094513" y="2936804"/>
            <a:ext cx="699994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altLang="en-US" sz="4400" baseline="30000" dirty="0" smtClean="0">
                <a:solidFill>
                  <a:srgbClr val="EF7D00"/>
                </a:solidFill>
                <a:latin typeface="Arial"/>
                <a:cs typeface="Arial"/>
              </a:rPr>
              <a:t>TOTAL PRESSURE </a:t>
            </a:r>
          </a:p>
          <a:p>
            <a:pPr eaLnBrk="1" hangingPunct="1"/>
            <a:r>
              <a:rPr lang="en-US" altLang="en-US" sz="4400" baseline="30000" dirty="0" smtClean="0">
                <a:solidFill>
                  <a:srgbClr val="EF7D00"/>
                </a:solidFill>
                <a:latin typeface="Arial"/>
                <a:cs typeface="Arial"/>
              </a:rPr>
              <a:t>AND PARTIAL PRESSURE</a:t>
            </a:r>
            <a:endParaRPr lang="en-US" altLang="en-US" sz="4400" dirty="0">
              <a:solidFill>
                <a:srgbClr val="404040"/>
              </a:solidFill>
              <a:latin typeface="Arial" panose="020B0604020202020204" pitchFamily="34" charset="0"/>
            </a:endParaRPr>
          </a:p>
        </p:txBody>
      </p:sp>
      <p:sp>
        <p:nvSpPr>
          <p:cNvPr id="7" name="Oval 6"/>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7</a:t>
            </a: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252717" cy="4392000"/>
          </a:xfrm>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Gas pressure is the force per unit area that gas </a:t>
            </a:r>
            <a:r>
              <a:rPr lang="en-US" dirty="0">
                <a:latin typeface="Arial" panose="020B0604020202020204" pitchFamily="34" charset="0"/>
                <a:cs typeface="Arial" panose="020B0604020202020204" pitchFamily="34" charset="0"/>
              </a:rPr>
              <a:t>exerts on the walls </a:t>
            </a:r>
            <a:r>
              <a:rPr lang="en-US" dirty="0" smtClean="0">
                <a:latin typeface="Arial" panose="020B0604020202020204" pitchFamily="34" charset="0"/>
                <a:cs typeface="Arial" panose="020B0604020202020204" pitchFamily="34" charset="0"/>
              </a:rPr>
              <a:t>or surfaces of </a:t>
            </a:r>
            <a:r>
              <a:rPr lang="en-US" dirty="0">
                <a:latin typeface="Arial" panose="020B0604020202020204" pitchFamily="34" charset="0"/>
                <a:cs typeface="Arial" panose="020B0604020202020204" pitchFamily="34" charset="0"/>
              </a:rPr>
              <a:t>its </a:t>
            </a:r>
            <a:r>
              <a:rPr lang="en-US" dirty="0" smtClean="0">
                <a:latin typeface="Arial" panose="020B0604020202020204" pitchFamily="34" charset="0"/>
                <a:cs typeface="Arial" panose="020B0604020202020204" pitchFamily="34" charset="0"/>
              </a:rPr>
              <a:t>container</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Units of measure for pressure include:</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Pounds per square inch (psi)</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Newtons</a:t>
            </a:r>
            <a:r>
              <a:rPr lang="en-US" sz="1800" dirty="0">
                <a:latin typeface="Arial" panose="020B0604020202020204" pitchFamily="34" charset="0"/>
                <a:cs typeface="Arial" panose="020B0604020202020204" pitchFamily="34" charset="0"/>
              </a:rPr>
              <a:t> per square meter (</a:t>
            </a:r>
            <a:r>
              <a:rPr lang="en-US" sz="1800" dirty="0" smtClean="0">
                <a:latin typeface="Arial" panose="020B0604020202020204" pitchFamily="34" charset="0"/>
                <a:cs typeface="Arial" panose="020B0604020202020204" pitchFamily="34" charset="0"/>
              </a:rPr>
              <a:t>N/m</a:t>
            </a:r>
            <a:r>
              <a:rPr lang="en-US" sz="1800" baseline="30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 equal to Pascal </a:t>
            </a:r>
            <a:r>
              <a:rPr lang="en-US" sz="1800" dirty="0">
                <a:latin typeface="Arial" panose="020B0604020202020204" pitchFamily="34" charset="0"/>
                <a:cs typeface="Arial" panose="020B0604020202020204" pitchFamily="34" charset="0"/>
              </a:rPr>
              <a:t>(Pa</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Atmosphere (atm)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Bar</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Torr</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44</a:t>
            </a:fld>
            <a:endParaRPr lang="en-US" dirty="0"/>
          </a:p>
        </p:txBody>
      </p:sp>
      <p:sp>
        <p:nvSpPr>
          <p:cNvPr id="2" name="Title 1"/>
          <p:cNvSpPr>
            <a:spLocks noGrp="1"/>
          </p:cNvSpPr>
          <p:nvPr>
            <p:ph type="title" idx="4294967295"/>
            <p:custDataLst>
              <p:tags r:id="rId5"/>
            </p:custDataLst>
          </p:nvPr>
        </p:nvSpPr>
        <p:spPr>
          <a:xfrm>
            <a:off x="296031" y="297000"/>
            <a:ext cx="8229600" cy="1143000"/>
          </a:xfrm>
          <a:prstGeom prst="rect">
            <a:avLst/>
          </a:prstGeom>
        </p:spPr>
        <p:txBody>
          <a:bodyPr/>
          <a:lstStyle/>
          <a:p>
            <a:pPr algn="l"/>
            <a:r>
              <a:rPr lang="en-US" baseline="30000" dirty="0" smtClean="0">
                <a:solidFill>
                  <a:srgbClr val="EF7D00"/>
                </a:solidFill>
                <a:latin typeface="Arial"/>
                <a:cs typeface="Arial"/>
              </a:rPr>
              <a:t>GAS PRESSURE – FORCE PER UNIT AREA</a:t>
            </a:r>
            <a:endParaRPr lang="en-US" dirty="0"/>
          </a:p>
        </p:txBody>
      </p:sp>
      <p:sp>
        <p:nvSpPr>
          <p:cNvPr id="13" name="Parallelogram 12"/>
          <p:cNvSpPr/>
          <p:nvPr>
            <p:custDataLst>
              <p:tags r:id="rId6"/>
            </p:custDataLst>
          </p:nvPr>
        </p:nvSpPr>
        <p:spPr>
          <a:xfrm>
            <a:off x="6394050" y="1848917"/>
            <a:ext cx="2121349" cy="1770222"/>
          </a:xfrm>
          <a:prstGeom prst="parallelogram">
            <a:avLst/>
          </a:prstGeom>
          <a:solidFill>
            <a:schemeClr val="tx2">
              <a:lumMod val="60000"/>
              <a:lumOff val="40000"/>
            </a:schemeClr>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5472890" y="2238810"/>
            <a:ext cx="2355020" cy="1199109"/>
            <a:chOff x="5608449" y="4581279"/>
            <a:chExt cx="2355020" cy="1199109"/>
          </a:xfrm>
        </p:grpSpPr>
        <p:sp>
          <p:nvSpPr>
            <p:cNvPr id="14" name="Content Placeholder 2"/>
            <p:cNvSpPr txBox="1">
              <a:spLocks/>
            </p:cNvSpPr>
            <p:nvPr>
              <p:custDataLst>
                <p:tags r:id="rId7"/>
              </p:custDataLst>
            </p:nvPr>
          </p:nvSpPr>
          <p:spPr>
            <a:xfrm>
              <a:off x="6789762" y="5407920"/>
              <a:ext cx="1173707" cy="37246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dirty="0" smtClean="0">
                  <a:solidFill>
                    <a:schemeClr val="tx1"/>
                  </a:solidFill>
                </a:rPr>
                <a:t>Area</a:t>
              </a:r>
            </a:p>
          </p:txBody>
        </p:sp>
        <p:sp>
          <p:nvSpPr>
            <p:cNvPr id="15" name="Right Arrow 14"/>
            <p:cNvSpPr/>
            <p:nvPr>
              <p:custDataLst>
                <p:tags r:id="rId8"/>
              </p:custDataLst>
            </p:nvPr>
          </p:nvSpPr>
          <p:spPr>
            <a:xfrm rot="789086">
              <a:off x="5608449" y="4581279"/>
              <a:ext cx="1758969" cy="877499"/>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custDataLst>
                <p:tags r:id="rId9"/>
              </p:custDataLst>
            </p:nvPr>
          </p:nvSpPr>
          <p:spPr>
            <a:xfrm rot="785732">
              <a:off x="5646315" y="4774069"/>
              <a:ext cx="1404337" cy="450336"/>
            </a:xfrm>
            <a:prstGeom prst="rect">
              <a:avLst/>
            </a:prstGeom>
            <a:ln>
              <a:noFill/>
            </a:ln>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dirty="0" smtClean="0">
                  <a:solidFill>
                    <a:schemeClr val="tx1"/>
                  </a:solidFill>
                </a:rPr>
                <a:t>Force</a:t>
              </a:r>
            </a:p>
          </p:txBody>
        </p:sp>
      </p:grpSp>
    </p:spTree>
    <p:custDataLst>
      <p:tags r:id="rId1"/>
    </p:custDataLst>
    <p:extLst>
      <p:ext uri="{BB962C8B-B14F-4D97-AF65-F5344CB8AC3E}">
        <p14:creationId xmlns:p14="http://schemas.microsoft.com/office/powerpoint/2010/main" val="16934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17638"/>
            <a:ext cx="4883338" cy="4392000"/>
          </a:xfrm>
        </p:spPr>
        <p:txBody>
          <a:bodyPr wrap="square">
            <a:noAutofit/>
          </a:bodyPr>
          <a:lstStyle/>
          <a:p>
            <a:pPr marL="228600" indent="-228600">
              <a:spcBef>
                <a:spcPts val="0"/>
              </a:spcBef>
              <a:spcAft>
                <a:spcPts val="1200"/>
              </a:spcAft>
            </a:pPr>
            <a:r>
              <a:rPr lang="en-US" dirty="0" smtClean="0">
                <a:latin typeface="Arial" panose="020B0604020202020204" pitchFamily="34" charset="0"/>
                <a:cs typeface="Arial" panose="020B0604020202020204" pitchFamily="34" charset="0"/>
              </a:rPr>
              <a:t>Gas Pressure (P)</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Proportional to the number of gas molecules in a chamber (n)</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Proportional to the </a:t>
            </a:r>
            <a:r>
              <a:rPr lang="en-US" sz="1800" dirty="0" smtClean="0">
                <a:latin typeface="Arial" panose="020B0604020202020204" pitchFamily="34" charset="0"/>
                <a:cs typeface="Arial" panose="020B0604020202020204" pitchFamily="34" charset="0"/>
              </a:rPr>
              <a:t>temperature of the gas (T)</a:t>
            </a:r>
          </a:p>
          <a:p>
            <a:pPr marL="628650" lvl="1" indent="-228600">
              <a:spcBef>
                <a:spcPts val="0"/>
              </a:spcBef>
              <a:spcAft>
                <a:spcPts val="1200"/>
              </a:spcAft>
            </a:pPr>
            <a:r>
              <a:rPr lang="en-US" sz="1800" dirty="0">
                <a:latin typeface="Arial" panose="020B0604020202020204" pitchFamily="34" charset="0"/>
                <a:cs typeface="Arial" panose="020B0604020202020204" pitchFamily="34" charset="0"/>
              </a:rPr>
              <a:t>Inversely proportional to the volume of the </a:t>
            </a:r>
            <a:r>
              <a:rPr lang="en-US" sz="1800" dirty="0" smtClean="0">
                <a:latin typeface="Arial" panose="020B0604020202020204" pitchFamily="34" charset="0"/>
                <a:cs typeface="Arial" panose="020B0604020202020204" pitchFamily="34" charset="0"/>
              </a:rPr>
              <a:t>chamber (V)</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When temperature and volume are constant, the </a:t>
            </a:r>
            <a:r>
              <a:rPr lang="en-US" dirty="0">
                <a:latin typeface="Arial" panose="020B0604020202020204" pitchFamily="34" charset="0"/>
                <a:cs typeface="Arial" panose="020B0604020202020204" pitchFamily="34" charset="0"/>
              </a:rPr>
              <a:t>pressure </a:t>
            </a:r>
            <a:r>
              <a:rPr lang="en-US" dirty="0" smtClean="0">
                <a:latin typeface="Arial" panose="020B0604020202020204" pitchFamily="34" charset="0"/>
                <a:cs typeface="Arial" panose="020B0604020202020204" pitchFamily="34" charset="0"/>
              </a:rPr>
              <a:t>is proportional to the amount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gas (P ∝ n)</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Gas pressure indicates the </a:t>
            </a:r>
            <a:r>
              <a:rPr lang="en-US" dirty="0">
                <a:latin typeface="Arial" panose="020B0604020202020204" pitchFamily="34" charset="0"/>
                <a:cs typeface="Arial" panose="020B0604020202020204" pitchFamily="34" charset="0"/>
              </a:rPr>
              <a:t>amount of gas in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chamber</a:t>
            </a:r>
            <a:endParaRPr lang="en-US" dirty="0" smtClean="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7" name="Slide Number Placeholder 6"/>
          <p:cNvSpPr>
            <a:spLocks noGrp="1"/>
          </p:cNvSpPr>
          <p:nvPr>
            <p:ph type="sldNum" sz="quarter" idx="4"/>
            <p:custDataLst>
              <p:tags r:id="rId4"/>
            </p:custDataLst>
          </p:nvPr>
        </p:nvSpPr>
        <p:spPr/>
        <p:txBody>
          <a:bodyPr/>
          <a:lstStyle/>
          <a:p>
            <a:fld id="{B20746DB-6A1D-3D49-90D0-3E2AC33F20DE}" type="slidenum">
              <a:rPr lang="en-US" smtClean="0"/>
              <a:t>45</a:t>
            </a:fld>
            <a:endParaRPr lang="en-US" dirty="0"/>
          </a:p>
        </p:txBody>
      </p:sp>
      <p:sp>
        <p:nvSpPr>
          <p:cNvPr id="2" name="Title 1"/>
          <p:cNvSpPr>
            <a:spLocks noGrp="1"/>
          </p:cNvSpPr>
          <p:nvPr>
            <p:ph type="title" idx="4294967295"/>
            <p:custDataLst>
              <p:tags r:id="rId5"/>
            </p:custDataLst>
          </p:nvPr>
        </p:nvSpPr>
        <p:spPr>
          <a:xfrm>
            <a:off x="362607" y="274638"/>
            <a:ext cx="8229600" cy="1143000"/>
          </a:xfrm>
          <a:prstGeom prst="rect">
            <a:avLst/>
          </a:prstGeom>
        </p:spPr>
        <p:txBody>
          <a:bodyPr>
            <a:normAutofit/>
          </a:bodyPr>
          <a:lstStyle/>
          <a:p>
            <a:pPr algn="l"/>
            <a:r>
              <a:rPr lang="en-US" baseline="30000" dirty="0" smtClean="0">
                <a:solidFill>
                  <a:srgbClr val="EF7D00"/>
                </a:solidFill>
                <a:latin typeface="Arial"/>
                <a:cs typeface="Arial"/>
              </a:rPr>
              <a:t>GAS PRESSURE – AMOUNT OF GAS</a:t>
            </a:r>
            <a:endParaRPr lang="en-US" dirty="0"/>
          </a:p>
        </p:txBody>
      </p:sp>
      <mc:AlternateContent xmlns:mc="http://schemas.openxmlformats.org/markup-compatibility/2006" xmlns:a14="http://schemas.microsoft.com/office/drawing/2010/main">
        <mc:Choice Requires="a14">
          <p:sp>
            <p:nvSpPr>
              <p:cNvPr id="4" name="TextBox 3"/>
              <p:cNvSpPr txBox="1">
                <a:spLocks noChangeAspect="1"/>
              </p:cNvSpPr>
              <p:nvPr>
                <p:custDataLst>
                  <p:tags r:id="rId6"/>
                </p:custDataLst>
              </p:nvPr>
            </p:nvSpPr>
            <p:spPr>
              <a:xfrm>
                <a:off x="6088511" y="1944954"/>
                <a:ext cx="1305013" cy="726161"/>
              </a:xfrm>
              <a:prstGeom prst="rect">
                <a:avLst/>
              </a:prstGeom>
              <a:solidFill>
                <a:srgbClr val="A1E270"/>
              </a:solid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200" b="0" i="0" smtClean="0">
                          <a:solidFill>
                            <a:schemeClr val="tx1"/>
                          </a:solidFill>
                          <a:latin typeface="Cambria Math"/>
                        </a:rPr>
                        <m:t>P</m:t>
                      </m:r>
                      <m:r>
                        <a:rPr lang="en-US" sz="2200" b="0" i="0" smtClean="0">
                          <a:solidFill>
                            <a:schemeClr val="tx1"/>
                          </a:solidFill>
                          <a:latin typeface="Cambria Math"/>
                        </a:rPr>
                        <m:t>∝</m:t>
                      </m:r>
                      <m:f>
                        <m:fPr>
                          <m:ctrlPr>
                            <a:rPr lang="en-US" sz="2200" b="0" i="1" smtClean="0">
                              <a:solidFill>
                                <a:schemeClr val="tx1"/>
                              </a:solidFill>
                              <a:latin typeface="Cambria Math"/>
                            </a:rPr>
                          </m:ctrlPr>
                        </m:fPr>
                        <m:num>
                          <m:r>
                            <m:rPr>
                              <m:sty m:val="p"/>
                            </m:rPr>
                            <a:rPr lang="en-US" sz="2200" i="0">
                              <a:solidFill>
                                <a:schemeClr val="tx1"/>
                              </a:solidFill>
                              <a:latin typeface="Cambria Math"/>
                            </a:rPr>
                            <m:t>nT</m:t>
                          </m:r>
                        </m:num>
                        <m:den>
                          <m:r>
                            <m:rPr>
                              <m:sty m:val="p"/>
                            </m:rPr>
                            <a:rPr lang="en-US" sz="2200" b="0" i="0" smtClean="0">
                              <a:solidFill>
                                <a:schemeClr val="tx1"/>
                              </a:solidFill>
                              <a:latin typeface="Cambria Math"/>
                            </a:rPr>
                            <m:t>V</m:t>
                          </m:r>
                        </m:den>
                      </m:f>
                    </m:oMath>
                  </m:oMathPara>
                </a14:m>
                <a:endParaRPr lang="en-US" sz="2200" dirty="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custDataLst>
                  <p:tags r:id="rId9"/>
                </p:custDataLst>
              </p:nvPr>
            </p:nvSpPr>
            <p:spPr>
              <a:xfrm>
                <a:off x="6088511" y="1944954"/>
                <a:ext cx="1305013" cy="726161"/>
              </a:xfrm>
              <a:prstGeom prst="rect">
                <a:avLst/>
              </a:prstGeom>
              <a:blipFill rotWithShape="1">
                <a:blip r:embed="rId10"/>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4659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205421" cy="4392000"/>
          </a:xfrm>
        </p:spPr>
        <p:txBody>
          <a:bodyPr>
            <a:noAutofit/>
          </a:bodyPr>
          <a:lstStyle/>
          <a:p>
            <a:pPr>
              <a:spcBef>
                <a:spcPts val="0"/>
              </a:spcBef>
              <a:spcAft>
                <a:spcPts val="1200"/>
              </a:spcAft>
            </a:pPr>
            <a:r>
              <a:rPr lang="en-US" dirty="0" smtClean="0">
                <a:latin typeface="Arial" panose="020B0604020202020204" pitchFamily="34" charset="0"/>
                <a:cs typeface="Arial" panose="020B0604020202020204" pitchFamily="34" charset="0"/>
              </a:rPr>
              <a:t>Total pressure is the </a:t>
            </a:r>
            <a:r>
              <a:rPr lang="en-US" dirty="0">
                <a:latin typeface="Arial" panose="020B0604020202020204" pitchFamily="34" charset="0"/>
                <a:cs typeface="Arial" panose="020B0604020202020204" pitchFamily="34" charset="0"/>
              </a:rPr>
              <a:t>pressure that </a:t>
            </a:r>
            <a:r>
              <a:rPr lang="en-US" dirty="0" smtClean="0">
                <a:latin typeface="Arial" panose="020B0604020202020204" pitchFamily="34" charset="0"/>
                <a:cs typeface="Arial" panose="020B0604020202020204" pitchFamily="34" charset="0"/>
              </a:rPr>
              <a:t>a gas mixture, the total gas, </a:t>
            </a:r>
            <a:r>
              <a:rPr lang="en-US" dirty="0">
                <a:latin typeface="Arial" panose="020B0604020202020204" pitchFamily="34" charset="0"/>
                <a:cs typeface="Arial" panose="020B0604020202020204" pitchFamily="34" charset="0"/>
              </a:rPr>
              <a:t>exerts on the walls of </a:t>
            </a:r>
            <a:r>
              <a:rPr lang="en-US" dirty="0" smtClean="0">
                <a:latin typeface="Arial" panose="020B0604020202020204" pitchFamily="34" charset="0"/>
                <a:cs typeface="Arial" panose="020B0604020202020204" pitchFamily="34" charset="0"/>
              </a:rPr>
              <a:t>a chamber</a:t>
            </a:r>
          </a:p>
          <a:p>
            <a:pPr>
              <a:spcBef>
                <a:spcPts val="0"/>
              </a:spcBef>
              <a:spcAft>
                <a:spcPts val="1200"/>
              </a:spcAft>
            </a:pPr>
            <a:r>
              <a:rPr lang="en-US" dirty="0">
                <a:latin typeface="Arial" panose="020B0604020202020204" pitchFamily="34" charset="0"/>
                <a:cs typeface="Arial" panose="020B0604020202020204" pitchFamily="34" charset="0"/>
              </a:rPr>
              <a:t>A variety of pressure gauges are available, including:</a:t>
            </a:r>
          </a:p>
          <a:p>
            <a:pPr lvl="1">
              <a:spcBef>
                <a:spcPts val="0"/>
              </a:spcBef>
              <a:spcAft>
                <a:spcPts val="1200"/>
              </a:spcAft>
            </a:pPr>
            <a:r>
              <a:rPr lang="en-US" sz="1800" dirty="0">
                <a:latin typeface="Arial" panose="020B0604020202020204" pitchFamily="34" charset="0"/>
                <a:cs typeface="Arial" panose="020B0604020202020204" pitchFamily="34" charset="0"/>
              </a:rPr>
              <a:t>Capacitance diaphragm gauge (CDG)</a:t>
            </a:r>
          </a:p>
          <a:p>
            <a:pPr lvl="1">
              <a:spcBef>
                <a:spcPts val="0"/>
              </a:spcBef>
              <a:spcAft>
                <a:spcPts val="1200"/>
              </a:spcAft>
            </a:pPr>
            <a:r>
              <a:rPr lang="en-US" sz="1800" dirty="0">
                <a:latin typeface="Arial" panose="020B0604020202020204" pitchFamily="34" charset="0"/>
                <a:cs typeface="Arial" panose="020B0604020202020204" pitchFamily="34" charset="0"/>
              </a:rPr>
              <a:t>Cold cathode ionization gauge</a:t>
            </a:r>
          </a:p>
          <a:p>
            <a:pPr lvl="1">
              <a:spcBef>
                <a:spcPts val="0"/>
              </a:spcBef>
              <a:spcAft>
                <a:spcPts val="1200"/>
              </a:spcAft>
            </a:pPr>
            <a:r>
              <a:rPr lang="en-US" sz="1800" dirty="0">
                <a:latin typeface="Arial" panose="020B0604020202020204" pitchFamily="34" charset="0"/>
                <a:cs typeface="Arial" panose="020B0604020202020204" pitchFamily="34" charset="0"/>
              </a:rPr>
              <a:t>Hot cathode ionization gauge</a:t>
            </a:r>
          </a:p>
          <a:p>
            <a:pPr lvl="1">
              <a:spcBef>
                <a:spcPts val="0"/>
              </a:spcBef>
              <a:spcAft>
                <a:spcPts val="1200"/>
              </a:spcAft>
            </a:pPr>
            <a:r>
              <a:rPr lang="en-US" sz="1800" dirty="0">
                <a:latin typeface="Arial" panose="020B0604020202020204" pitchFamily="34" charset="0"/>
                <a:cs typeface="Arial" panose="020B0604020202020204" pitchFamily="34" charset="0"/>
              </a:rPr>
              <a:t>Pirani (thermal conductivity) </a:t>
            </a:r>
            <a:r>
              <a:rPr lang="en-US" sz="1800" dirty="0" smtClean="0">
                <a:latin typeface="Arial" panose="020B0604020202020204" pitchFamily="34" charset="0"/>
                <a:cs typeface="Arial" panose="020B0604020202020204" pitchFamily="34" charset="0"/>
              </a:rPr>
              <a:t>gauge</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46</a:t>
            </a:fld>
            <a:endParaRPr lang="en-US" dirty="0"/>
          </a:p>
        </p:txBody>
      </p:sp>
      <p:sp>
        <p:nvSpPr>
          <p:cNvPr id="2" name="Title 1"/>
          <p:cNvSpPr>
            <a:spLocks noGrp="1"/>
          </p:cNvSpPr>
          <p:nvPr>
            <p:ph type="title" idx="4294967295"/>
            <p:custDataLst>
              <p:tags r:id="rId5"/>
            </p:custDataLst>
          </p:nvPr>
        </p:nvSpPr>
        <p:spPr>
          <a:xfrm>
            <a:off x="540000" y="274638"/>
            <a:ext cx="8229600" cy="1143000"/>
          </a:xfrm>
          <a:prstGeom prst="rect">
            <a:avLst/>
          </a:prstGeom>
        </p:spPr>
        <p:txBody>
          <a:bodyPr/>
          <a:lstStyle/>
          <a:p>
            <a:pPr algn="l"/>
            <a:r>
              <a:rPr lang="en-US" baseline="30000" dirty="0" smtClean="0">
                <a:solidFill>
                  <a:srgbClr val="EF7D00"/>
                </a:solidFill>
                <a:latin typeface="Arial"/>
                <a:cs typeface="Arial"/>
              </a:rPr>
              <a:t>TOTAL PRESSURE</a:t>
            </a:r>
            <a:endParaRPr lang="en-US" dirty="0"/>
          </a:p>
        </p:txBody>
      </p:sp>
      <p:grpSp>
        <p:nvGrpSpPr>
          <p:cNvPr id="6" name="Group 5"/>
          <p:cNvGrpSpPr/>
          <p:nvPr/>
        </p:nvGrpSpPr>
        <p:grpSpPr>
          <a:xfrm>
            <a:off x="5624818" y="1845050"/>
            <a:ext cx="2917182" cy="1770222"/>
            <a:chOff x="5608449" y="4336002"/>
            <a:chExt cx="2917182" cy="1770222"/>
          </a:xfrm>
        </p:grpSpPr>
        <p:sp>
          <p:nvSpPr>
            <p:cNvPr id="10" name="Parallelogram 9"/>
            <p:cNvSpPr/>
            <p:nvPr>
              <p:custDataLst>
                <p:tags r:id="rId6"/>
              </p:custDataLst>
            </p:nvPr>
          </p:nvSpPr>
          <p:spPr>
            <a:xfrm>
              <a:off x="6404282" y="4336002"/>
              <a:ext cx="2121349" cy="1770222"/>
            </a:xfrm>
            <a:prstGeom prst="parallelogram">
              <a:avLst/>
            </a:prstGeom>
            <a:solidFill>
              <a:schemeClr val="tx2">
                <a:lumMod val="60000"/>
                <a:lumOff val="40000"/>
              </a:schemeClr>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custDataLst>
                <p:tags r:id="rId7"/>
              </p:custDataLst>
            </p:nvPr>
          </p:nvSpPr>
          <p:spPr>
            <a:xfrm>
              <a:off x="6789762" y="5407920"/>
              <a:ext cx="1173707" cy="37246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dirty="0" smtClean="0">
                  <a:solidFill>
                    <a:schemeClr val="tx1"/>
                  </a:solidFill>
                </a:rPr>
                <a:t>Area</a:t>
              </a:r>
            </a:p>
          </p:txBody>
        </p:sp>
        <p:sp>
          <p:nvSpPr>
            <p:cNvPr id="12" name="Right Arrow 11"/>
            <p:cNvSpPr/>
            <p:nvPr>
              <p:custDataLst>
                <p:tags r:id="rId8"/>
              </p:custDataLst>
            </p:nvPr>
          </p:nvSpPr>
          <p:spPr>
            <a:xfrm rot="789086">
              <a:off x="5608449" y="4581279"/>
              <a:ext cx="1758969" cy="87749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custDataLst>
                <p:tags r:id="rId9"/>
              </p:custDataLst>
            </p:nvPr>
          </p:nvSpPr>
          <p:spPr>
            <a:xfrm rot="785732">
              <a:off x="5646315" y="4774069"/>
              <a:ext cx="1404337" cy="450336"/>
            </a:xfrm>
            <a:prstGeom prst="rect">
              <a:avLst/>
            </a:prstGeom>
            <a:ln>
              <a:solidFill>
                <a:srgbClr val="FFFF00"/>
              </a:solidFill>
            </a:ln>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dirty="0" smtClean="0">
                  <a:solidFill>
                    <a:schemeClr val="tx1"/>
                  </a:solidFill>
                </a:rPr>
                <a:t>All gases</a:t>
              </a:r>
            </a:p>
          </p:txBody>
        </p:sp>
      </p:grpSp>
    </p:spTree>
    <p:custDataLst>
      <p:tags r:id="rId1"/>
    </p:custDataLst>
    <p:extLst>
      <p:ext uri="{BB962C8B-B14F-4D97-AF65-F5344CB8AC3E}">
        <p14:creationId xmlns:p14="http://schemas.microsoft.com/office/powerpoint/2010/main" val="266798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10828" cy="4392000"/>
          </a:xfrm>
        </p:spPr>
        <p:txBody>
          <a:bodyPr>
            <a:noAutofit/>
          </a:bodyPr>
          <a:lstStyle/>
          <a:p>
            <a:pPr>
              <a:spcBef>
                <a:spcPts val="0"/>
              </a:spcBef>
              <a:spcAft>
                <a:spcPts val="1200"/>
              </a:spcAft>
            </a:pPr>
            <a:r>
              <a:rPr lang="en-US" dirty="0" smtClean="0"/>
              <a:t>Pressure </a:t>
            </a:r>
            <a:r>
              <a:rPr lang="en-US" dirty="0"/>
              <a:t>that one </a:t>
            </a:r>
            <a:r>
              <a:rPr lang="en-US" dirty="0" smtClean="0"/>
              <a:t>gas species in a mixture would exert if it was the only gas in the chamber</a:t>
            </a:r>
            <a:endParaRPr lang="en-US" dirty="0"/>
          </a:p>
          <a:p>
            <a:pPr>
              <a:spcBef>
                <a:spcPts val="0"/>
              </a:spcBef>
              <a:spcAft>
                <a:spcPts val="1200"/>
              </a:spcAft>
            </a:pPr>
            <a:r>
              <a:rPr lang="en-US" dirty="0" smtClean="0"/>
              <a:t>Partial pressure of each gas species is proportional to the </a:t>
            </a:r>
            <a:r>
              <a:rPr lang="en-US" dirty="0"/>
              <a:t>amount </a:t>
            </a:r>
            <a:r>
              <a:rPr lang="en-US" dirty="0" smtClean="0"/>
              <a:t>of </a:t>
            </a:r>
            <a:r>
              <a:rPr lang="en-US" dirty="0"/>
              <a:t>that </a:t>
            </a:r>
            <a:r>
              <a:rPr lang="en-US" dirty="0" smtClean="0"/>
              <a:t>gas species</a:t>
            </a:r>
          </a:p>
          <a:p>
            <a:pPr>
              <a:spcBef>
                <a:spcPts val="0"/>
              </a:spcBef>
              <a:spcAft>
                <a:spcPts val="1200"/>
              </a:spcAft>
            </a:pPr>
            <a:r>
              <a:rPr lang="en-US" dirty="0" smtClean="0"/>
              <a:t>Partial pressure is used </a:t>
            </a:r>
            <a:r>
              <a:rPr lang="en-US" dirty="0"/>
              <a:t>to independently analyze </a:t>
            </a:r>
            <a:r>
              <a:rPr lang="en-US" dirty="0" smtClean="0"/>
              <a:t>gas species</a:t>
            </a:r>
          </a:p>
          <a:p>
            <a:pPr>
              <a:spcBef>
                <a:spcPts val="0"/>
              </a:spcBef>
              <a:spcAft>
                <a:spcPts val="1200"/>
              </a:spcAft>
            </a:pPr>
            <a:r>
              <a:rPr lang="en-US" dirty="0" smtClean="0"/>
              <a:t>RGAs can measure </a:t>
            </a:r>
            <a:r>
              <a:rPr lang="en-US" dirty="0"/>
              <a:t>gas </a:t>
            </a:r>
            <a:r>
              <a:rPr lang="en-US" dirty="0" smtClean="0"/>
              <a:t>species separately, so RGAs are used to measure partial pressure</a:t>
            </a:r>
            <a:endParaRPr lang="en-US" dirty="0" smtClean="0">
              <a:solidFill>
                <a:schemeClr val="accent4"/>
              </a:solidFill>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47</a:t>
            </a:fld>
            <a:endParaRPr lang="en-US" dirty="0"/>
          </a:p>
        </p:txBody>
      </p:sp>
      <p:sp>
        <p:nvSpPr>
          <p:cNvPr id="2" name="Title 1"/>
          <p:cNvSpPr>
            <a:spLocks noGrp="1"/>
          </p:cNvSpPr>
          <p:nvPr>
            <p:ph type="title" idx="4294967295"/>
            <p:custDataLst>
              <p:tags r:id="rId5"/>
            </p:custDataLst>
          </p:nvPr>
        </p:nvSpPr>
        <p:spPr>
          <a:xfrm>
            <a:off x="409903" y="274638"/>
            <a:ext cx="8229600" cy="1143000"/>
          </a:xfrm>
          <a:prstGeom prst="rect">
            <a:avLst/>
          </a:prstGeom>
        </p:spPr>
        <p:txBody>
          <a:bodyPr/>
          <a:lstStyle/>
          <a:p>
            <a:pPr algn="l"/>
            <a:r>
              <a:rPr lang="en-US" baseline="30000" dirty="0" smtClean="0">
                <a:solidFill>
                  <a:srgbClr val="EF7D00"/>
                </a:solidFill>
                <a:latin typeface="Arial"/>
                <a:cs typeface="Arial"/>
              </a:rPr>
              <a:t>PARTIAL PRESSURE</a:t>
            </a:r>
            <a:endParaRPr lang="en-US" dirty="0"/>
          </a:p>
        </p:txBody>
      </p:sp>
      <p:grpSp>
        <p:nvGrpSpPr>
          <p:cNvPr id="14" name="Group 13"/>
          <p:cNvGrpSpPr/>
          <p:nvPr/>
        </p:nvGrpSpPr>
        <p:grpSpPr>
          <a:xfrm>
            <a:off x="5897635" y="1939643"/>
            <a:ext cx="2686672" cy="1770222"/>
            <a:chOff x="5838959" y="4336002"/>
            <a:chExt cx="2686672" cy="1770222"/>
          </a:xfrm>
        </p:grpSpPr>
        <p:sp>
          <p:nvSpPr>
            <p:cNvPr id="6" name="Parallelogram 5"/>
            <p:cNvSpPr/>
            <p:nvPr>
              <p:custDataLst>
                <p:tags r:id="rId6"/>
              </p:custDataLst>
            </p:nvPr>
          </p:nvSpPr>
          <p:spPr>
            <a:xfrm>
              <a:off x="6404282" y="4336002"/>
              <a:ext cx="2121349" cy="1770222"/>
            </a:xfrm>
            <a:prstGeom prst="parallelogram">
              <a:avLst/>
            </a:prstGeom>
            <a:solidFill>
              <a:schemeClr val="tx2">
                <a:lumMod val="60000"/>
                <a:lumOff val="40000"/>
              </a:schemeClr>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2"/>
            <p:cNvSpPr txBox="1">
              <a:spLocks/>
            </p:cNvSpPr>
            <p:nvPr>
              <p:custDataLst>
                <p:tags r:id="rId7"/>
              </p:custDataLst>
            </p:nvPr>
          </p:nvSpPr>
          <p:spPr>
            <a:xfrm>
              <a:off x="6789762" y="5407920"/>
              <a:ext cx="1173707" cy="372468"/>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dirty="0" smtClean="0">
                  <a:solidFill>
                    <a:schemeClr val="tx1"/>
                  </a:solidFill>
                </a:rPr>
                <a:t>Area</a:t>
              </a:r>
            </a:p>
          </p:txBody>
        </p:sp>
        <p:sp>
          <p:nvSpPr>
            <p:cNvPr id="8" name="Right Arrow 7"/>
            <p:cNvSpPr/>
            <p:nvPr>
              <p:custDataLst>
                <p:tags r:id="rId8"/>
              </p:custDataLst>
            </p:nvPr>
          </p:nvSpPr>
          <p:spPr>
            <a:xfrm rot="789086">
              <a:off x="6048677" y="4483974"/>
              <a:ext cx="1042354" cy="4973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p:cNvSpPr txBox="1">
              <a:spLocks/>
            </p:cNvSpPr>
            <p:nvPr>
              <p:custDataLst>
                <p:tags r:id="rId9"/>
              </p:custDataLst>
            </p:nvPr>
          </p:nvSpPr>
          <p:spPr>
            <a:xfrm rot="785732">
              <a:off x="6129088" y="4522407"/>
              <a:ext cx="594845" cy="3384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sz="1600" dirty="0" smtClean="0">
                  <a:solidFill>
                    <a:schemeClr val="tx1"/>
                  </a:solidFill>
                </a:rPr>
                <a:t>N</a:t>
              </a:r>
              <a:r>
                <a:rPr lang="en-US" sz="1600" baseline="-25000" dirty="0" smtClean="0">
                  <a:solidFill>
                    <a:schemeClr val="tx1"/>
                  </a:solidFill>
                </a:rPr>
                <a:t>2</a:t>
              </a:r>
            </a:p>
          </p:txBody>
        </p:sp>
        <p:sp>
          <p:nvSpPr>
            <p:cNvPr id="12" name="Right Arrow 11"/>
            <p:cNvSpPr/>
            <p:nvPr>
              <p:custDataLst>
                <p:tags r:id="rId10"/>
              </p:custDataLst>
            </p:nvPr>
          </p:nvSpPr>
          <p:spPr>
            <a:xfrm rot="789086">
              <a:off x="5838959" y="5321950"/>
              <a:ext cx="1056755" cy="497325"/>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custDataLst>
                <p:tags r:id="rId11"/>
              </p:custDataLst>
            </p:nvPr>
          </p:nvSpPr>
          <p:spPr>
            <a:xfrm rot="785732">
              <a:off x="5921448" y="5348326"/>
              <a:ext cx="563436" cy="3384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sz="1600" dirty="0" smtClean="0">
                  <a:solidFill>
                    <a:schemeClr val="tx1"/>
                  </a:solidFill>
                </a:rPr>
                <a:t>Ar</a:t>
              </a:r>
            </a:p>
          </p:txBody>
        </p:sp>
        <p:sp>
          <p:nvSpPr>
            <p:cNvPr id="10" name="Right Arrow 9"/>
            <p:cNvSpPr/>
            <p:nvPr>
              <p:custDataLst>
                <p:tags r:id="rId12"/>
              </p:custDataLst>
            </p:nvPr>
          </p:nvSpPr>
          <p:spPr>
            <a:xfrm rot="789086">
              <a:off x="5934576" y="4901897"/>
              <a:ext cx="1058919" cy="497325"/>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custDataLst>
                <p:tags r:id="rId13"/>
              </p:custDataLst>
            </p:nvPr>
          </p:nvSpPr>
          <p:spPr>
            <a:xfrm rot="785732">
              <a:off x="6026708" y="4932066"/>
              <a:ext cx="608269" cy="3384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Tx/>
                <a:buNone/>
              </a:pPr>
              <a:r>
                <a:rPr lang="en-US" sz="1600" dirty="0" smtClean="0">
                  <a:solidFill>
                    <a:schemeClr val="tx1"/>
                  </a:solidFill>
                </a:rPr>
                <a:t>O</a:t>
              </a:r>
              <a:r>
                <a:rPr lang="en-US" sz="1600" baseline="-25000" dirty="0" smtClean="0">
                  <a:solidFill>
                    <a:schemeClr val="tx1"/>
                  </a:solidFill>
                </a:rPr>
                <a:t>2</a:t>
              </a:r>
            </a:p>
          </p:txBody>
        </p:sp>
      </p:grpSp>
    </p:spTree>
    <p:custDataLst>
      <p:tags r:id="rId1"/>
    </p:custDataLst>
    <p:extLst>
      <p:ext uri="{BB962C8B-B14F-4D97-AF65-F5344CB8AC3E}">
        <p14:creationId xmlns:p14="http://schemas.microsoft.com/office/powerpoint/2010/main" val="3394232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284248" cy="4392000"/>
          </a:xfrm>
        </p:spPr>
        <p:txBody>
          <a:bodyPr>
            <a:noAutofit/>
          </a:bodyPr>
          <a:lstStyle/>
          <a:p>
            <a:pPr>
              <a:spcBef>
                <a:spcPts val="0"/>
              </a:spcBef>
              <a:spcAft>
                <a:spcPts val="1200"/>
              </a:spcAft>
            </a:pPr>
            <a:r>
              <a:rPr lang="en-US" dirty="0" smtClean="0">
                <a:latin typeface="Arial" panose="020B0604020202020204" pitchFamily="34" charset="0"/>
                <a:cs typeface="Arial" panose="020B0604020202020204" pitchFamily="34" charset="0"/>
              </a:rPr>
              <a:t>Total pressure is equal to the sum of the partial pressures</a:t>
            </a:r>
          </a:p>
          <a:p>
            <a:pPr>
              <a:spcBef>
                <a:spcPts val="0"/>
              </a:spcBef>
              <a:spcAft>
                <a:spcPts val="1200"/>
              </a:spcAft>
            </a:pPr>
            <a:r>
              <a:rPr lang="en-US" dirty="0" smtClean="0">
                <a:latin typeface="Arial" panose="020B0604020202020204" pitchFamily="34" charset="0"/>
                <a:cs typeface="Arial" panose="020B0604020202020204" pitchFamily="34" charset="0"/>
              </a:rPr>
              <a:t>Adding the partial pressures of all gases present will equal the total pressure</a:t>
            </a:r>
          </a:p>
          <a:p>
            <a:pPr>
              <a:spcBef>
                <a:spcPts val="0"/>
              </a:spcBef>
              <a:spcAft>
                <a:spcPts val="1200"/>
              </a:spcAft>
            </a:pPr>
            <a:r>
              <a:rPr lang="en-US" dirty="0" smtClean="0">
                <a:latin typeface="Arial" panose="020B0604020202020204" pitchFamily="34" charset="0"/>
                <a:cs typeface="Arial" panose="020B0604020202020204" pitchFamily="34" charset="0"/>
              </a:rPr>
              <a:t>100 mTorr of air comprised of:</a:t>
            </a:r>
          </a:p>
          <a:p>
            <a:pPr lvl="1">
              <a:spcBef>
                <a:spcPts val="0"/>
              </a:spcBef>
              <a:spcAft>
                <a:spcPts val="1200"/>
              </a:spcAft>
            </a:pPr>
            <a:r>
              <a:rPr lang="en-US" sz="1800" dirty="0" smtClean="0">
                <a:latin typeface="Arial" panose="020B0604020202020204" pitchFamily="34" charset="0"/>
                <a:cs typeface="Arial" panose="020B0604020202020204" pitchFamily="34" charset="0"/>
              </a:rPr>
              <a:t>78 mTorr nitrogen (78%)</a:t>
            </a:r>
          </a:p>
          <a:p>
            <a:pPr lvl="1">
              <a:spcBef>
                <a:spcPts val="0"/>
              </a:spcBef>
              <a:spcAft>
                <a:spcPts val="1200"/>
              </a:spcAft>
            </a:pPr>
            <a:r>
              <a:rPr lang="en-US" sz="1800" dirty="0" smtClean="0">
                <a:latin typeface="Arial" panose="020B0604020202020204" pitchFamily="34" charset="0"/>
                <a:cs typeface="Arial" panose="020B0604020202020204" pitchFamily="34" charset="0"/>
              </a:rPr>
              <a:t>21 mTorr oxygen (21%)</a:t>
            </a:r>
          </a:p>
          <a:p>
            <a:pPr lvl="1">
              <a:spcBef>
                <a:spcPts val="0"/>
              </a:spcBef>
              <a:spcAft>
                <a:spcPts val="1200"/>
              </a:spcAft>
            </a:pPr>
            <a:r>
              <a:rPr lang="en-US" sz="1800" dirty="0" smtClean="0">
                <a:latin typeface="Arial" panose="020B0604020202020204" pitchFamily="34" charset="0"/>
                <a:cs typeface="Arial" panose="020B0604020202020204" pitchFamily="34" charset="0"/>
              </a:rPr>
              <a:t>1 mTorr argon (1%)</a:t>
            </a:r>
          </a:p>
          <a:p>
            <a:pPr lvl="1">
              <a:spcBef>
                <a:spcPts val="0"/>
              </a:spcBef>
              <a:spcAft>
                <a:spcPts val="1200"/>
              </a:spcAft>
            </a:pPr>
            <a:r>
              <a:rPr lang="en-US" sz="1800" dirty="0" smtClean="0">
                <a:latin typeface="Arial" panose="020B0604020202020204" pitchFamily="34" charset="0"/>
                <a:cs typeface="Arial" panose="020B0604020202020204" pitchFamily="34" charset="0"/>
              </a:rPr>
              <a:t>Other gases (&lt; 1%)</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48</a:t>
            </a:fld>
            <a:endParaRPr lang="en-US" dirty="0"/>
          </a:p>
        </p:txBody>
      </p:sp>
      <p:sp>
        <p:nvSpPr>
          <p:cNvPr id="2" name="Title 1"/>
          <p:cNvSpPr>
            <a:spLocks noGrp="1"/>
          </p:cNvSpPr>
          <p:nvPr>
            <p:ph type="title" idx="4294967295"/>
            <p:custDataLst>
              <p:tags r:id="rId5"/>
            </p:custDataLst>
          </p:nvPr>
        </p:nvSpPr>
        <p:spPr>
          <a:xfrm>
            <a:off x="318167" y="297000"/>
            <a:ext cx="7674950" cy="1143000"/>
          </a:xfrm>
          <a:prstGeom prst="rect">
            <a:avLst/>
          </a:prstGeom>
        </p:spPr>
        <p:txBody>
          <a:bodyPr/>
          <a:lstStyle/>
          <a:p>
            <a:pPr algn="l"/>
            <a:r>
              <a:rPr lang="en-US" baseline="30000" dirty="0" smtClean="0">
                <a:solidFill>
                  <a:srgbClr val="EF7D00"/>
                </a:solidFill>
                <a:latin typeface="Arial"/>
                <a:cs typeface="Arial"/>
              </a:rPr>
              <a:t>TOTAL PRESSURE AND PARTIAL PRESSURE</a:t>
            </a:r>
            <a:endParaRPr lang="en-US" dirty="0"/>
          </a:p>
        </p:txBody>
      </p:sp>
      <p:sp>
        <p:nvSpPr>
          <p:cNvPr id="21" name="Rounded Rectangle 20"/>
          <p:cNvSpPr/>
          <p:nvPr>
            <p:custDataLst>
              <p:tags r:id="rId6"/>
            </p:custDataLst>
          </p:nvPr>
        </p:nvSpPr>
        <p:spPr>
          <a:xfrm>
            <a:off x="6038495" y="1762681"/>
            <a:ext cx="2398141" cy="3180252"/>
          </a:xfrm>
          <a:prstGeom prst="round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414431" y="1968047"/>
            <a:ext cx="0" cy="2778590"/>
          </a:xfrm>
          <a:prstGeom prst="line">
            <a:avLst/>
          </a:prstGeom>
          <a:noFill/>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custDataLst>
              <p:tags r:id="rId7"/>
            </p:custDataLst>
          </p:nvPr>
        </p:nvSpPr>
        <p:spPr>
          <a:xfrm rot="16200000">
            <a:off x="5055816" y="3220211"/>
            <a:ext cx="2383384" cy="338554"/>
          </a:xfrm>
          <a:prstGeom prst="rect">
            <a:avLst/>
          </a:prstGeom>
          <a:noFill/>
        </p:spPr>
        <p:txBody>
          <a:bodyPr wrap="square" rtlCol="0">
            <a:spAutoFit/>
          </a:bodyPr>
          <a:lstStyle/>
          <a:p>
            <a:pPr algn="ctr"/>
            <a:r>
              <a:rPr lang="en-US" sz="1600" dirty="0" smtClean="0">
                <a:solidFill>
                  <a:srgbClr val="404040"/>
                </a:solidFill>
              </a:rPr>
              <a:t>Pressure</a:t>
            </a:r>
            <a:endParaRPr lang="en-US" sz="1600" dirty="0">
              <a:solidFill>
                <a:srgbClr val="404040"/>
              </a:solidFill>
            </a:endParaRPr>
          </a:p>
        </p:txBody>
      </p:sp>
      <p:sp>
        <p:nvSpPr>
          <p:cNvPr id="11" name="TextBox 10"/>
          <p:cNvSpPr txBox="1"/>
          <p:nvPr>
            <p:custDataLst>
              <p:tags r:id="rId8"/>
            </p:custDataLst>
          </p:nvPr>
        </p:nvSpPr>
        <p:spPr>
          <a:xfrm>
            <a:off x="6468473" y="1879743"/>
            <a:ext cx="2079294" cy="338554"/>
          </a:xfrm>
          <a:prstGeom prst="rect">
            <a:avLst/>
          </a:prstGeom>
          <a:noFill/>
        </p:spPr>
        <p:txBody>
          <a:bodyPr wrap="square" rtlCol="0">
            <a:spAutoFit/>
          </a:bodyPr>
          <a:lstStyle/>
          <a:p>
            <a:r>
              <a:rPr lang="en-US" sz="1600" dirty="0" smtClean="0">
                <a:solidFill>
                  <a:srgbClr val="404040"/>
                </a:solidFill>
              </a:rPr>
              <a:t>100 mTorr total</a:t>
            </a:r>
            <a:endParaRPr lang="en-US" sz="1600" dirty="0">
              <a:solidFill>
                <a:srgbClr val="404040"/>
              </a:solidFill>
            </a:endParaRPr>
          </a:p>
        </p:txBody>
      </p:sp>
      <p:cxnSp>
        <p:nvCxnSpPr>
          <p:cNvPr id="12" name="Straight Connector 11"/>
          <p:cNvCxnSpPr/>
          <p:nvPr/>
        </p:nvCxnSpPr>
        <p:spPr>
          <a:xfrm flipH="1">
            <a:off x="6411610" y="2588684"/>
            <a:ext cx="57404" cy="0"/>
          </a:xfrm>
          <a:prstGeom prst="line">
            <a:avLst/>
          </a:prstGeom>
          <a:noFill/>
          <a:ln w="1905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custDataLst>
              <p:tags r:id="rId9"/>
            </p:custDataLst>
          </p:nvPr>
        </p:nvSpPr>
        <p:spPr>
          <a:xfrm>
            <a:off x="6474905" y="4529424"/>
            <a:ext cx="1918602" cy="338554"/>
          </a:xfrm>
          <a:prstGeom prst="rect">
            <a:avLst/>
          </a:prstGeom>
          <a:noFill/>
        </p:spPr>
        <p:txBody>
          <a:bodyPr wrap="square" rtlCol="0">
            <a:spAutoFit/>
          </a:bodyPr>
          <a:lstStyle/>
          <a:p>
            <a:r>
              <a:rPr lang="en-US" sz="1600" dirty="0" smtClean="0">
                <a:solidFill>
                  <a:srgbClr val="404040"/>
                </a:solidFill>
              </a:rPr>
              <a:t>1 mTorr argon</a:t>
            </a:r>
            <a:endParaRPr lang="en-US" sz="1600" dirty="0">
              <a:solidFill>
                <a:srgbClr val="404040"/>
              </a:solidFill>
            </a:endParaRPr>
          </a:p>
        </p:txBody>
      </p:sp>
      <p:sp>
        <p:nvSpPr>
          <p:cNvPr id="15" name="TextBox 14"/>
          <p:cNvSpPr txBox="1"/>
          <p:nvPr>
            <p:custDataLst>
              <p:tags r:id="rId10"/>
            </p:custDataLst>
          </p:nvPr>
        </p:nvSpPr>
        <p:spPr>
          <a:xfrm>
            <a:off x="6467613" y="2420863"/>
            <a:ext cx="1986275" cy="338554"/>
          </a:xfrm>
          <a:prstGeom prst="rect">
            <a:avLst/>
          </a:prstGeom>
          <a:noFill/>
        </p:spPr>
        <p:txBody>
          <a:bodyPr wrap="square" rtlCol="0">
            <a:spAutoFit/>
          </a:bodyPr>
          <a:lstStyle/>
          <a:p>
            <a:r>
              <a:rPr lang="en-US" sz="1600" dirty="0" smtClean="0">
                <a:solidFill>
                  <a:srgbClr val="404040"/>
                </a:solidFill>
              </a:rPr>
              <a:t>78 mTorr nitrogen</a:t>
            </a:r>
            <a:endParaRPr lang="en-US" sz="1600" dirty="0">
              <a:solidFill>
                <a:srgbClr val="404040"/>
              </a:solidFill>
            </a:endParaRPr>
          </a:p>
        </p:txBody>
      </p:sp>
      <p:sp>
        <p:nvSpPr>
          <p:cNvPr id="16" name="TextBox 15"/>
          <p:cNvSpPr txBox="1"/>
          <p:nvPr>
            <p:custDataLst>
              <p:tags r:id="rId11"/>
            </p:custDataLst>
          </p:nvPr>
        </p:nvSpPr>
        <p:spPr>
          <a:xfrm>
            <a:off x="6473700" y="4017344"/>
            <a:ext cx="1911183" cy="338554"/>
          </a:xfrm>
          <a:prstGeom prst="rect">
            <a:avLst/>
          </a:prstGeom>
          <a:noFill/>
        </p:spPr>
        <p:txBody>
          <a:bodyPr wrap="square" rtlCol="0">
            <a:spAutoFit/>
          </a:bodyPr>
          <a:lstStyle/>
          <a:p>
            <a:r>
              <a:rPr lang="en-US" sz="1600" dirty="0" smtClean="0">
                <a:solidFill>
                  <a:srgbClr val="404040"/>
                </a:solidFill>
              </a:rPr>
              <a:t>21 mTorr oxygen</a:t>
            </a:r>
            <a:endParaRPr lang="en-US" sz="1600" dirty="0">
              <a:solidFill>
                <a:srgbClr val="404040"/>
              </a:solidFill>
            </a:endParaRPr>
          </a:p>
        </p:txBody>
      </p:sp>
      <p:cxnSp>
        <p:nvCxnSpPr>
          <p:cNvPr id="18" name="Straight Connector 17"/>
          <p:cNvCxnSpPr/>
          <p:nvPr/>
        </p:nvCxnSpPr>
        <p:spPr>
          <a:xfrm flipH="1">
            <a:off x="6420045" y="4707477"/>
            <a:ext cx="57404" cy="0"/>
          </a:xfrm>
          <a:prstGeom prst="line">
            <a:avLst/>
          </a:prstGeom>
          <a:noFill/>
          <a:ln w="1905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414112" y="4190943"/>
            <a:ext cx="57404" cy="0"/>
          </a:xfrm>
          <a:prstGeom prst="line">
            <a:avLst/>
          </a:prstGeom>
          <a:noFill/>
          <a:ln w="1905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418029" y="2047690"/>
            <a:ext cx="57404" cy="0"/>
          </a:xfrm>
          <a:prstGeom prst="line">
            <a:avLst/>
          </a:prstGeom>
          <a:noFill/>
          <a:ln w="1905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2123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1078747" y="3063767"/>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altLang="en-US" sz="4400" baseline="30000" dirty="0" smtClean="0">
                <a:solidFill>
                  <a:srgbClr val="EF7D00"/>
                </a:solidFill>
                <a:latin typeface="Arial"/>
                <a:cs typeface="Arial"/>
              </a:rPr>
              <a:t>GAS CONNECTION</a:t>
            </a:r>
            <a:endParaRPr lang="en-US" altLang="en-US" sz="4400" dirty="0">
              <a:solidFill>
                <a:srgbClr val="404040"/>
              </a:solidFill>
              <a:latin typeface="Arial" panose="020B0604020202020204" pitchFamily="34" charset="0"/>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49</a:t>
            </a:fld>
            <a:endParaRPr lang="en-US" dirty="0">
              <a:solidFill>
                <a:prstClr val="black">
                  <a:lumMod val="75000"/>
                  <a:lumOff val="25000"/>
                </a:prstClr>
              </a:solidFill>
            </a:endParaRPr>
          </a:p>
        </p:txBody>
      </p:sp>
      <p:sp>
        <p:nvSpPr>
          <p:cNvPr id="8" name="Oval 7"/>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952622" y="3227765"/>
            <a:ext cx="6999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defRPr/>
            </a:pPr>
            <a:r>
              <a:rPr lang="en-US" sz="3600" baseline="30000" dirty="0" smtClean="0">
                <a:solidFill>
                  <a:srgbClr val="EF7D00"/>
                </a:solidFill>
                <a:latin typeface="Arial"/>
                <a:cs typeface="Arial"/>
              </a:rPr>
              <a:t>THREE BASIC STATES OF MATTER</a:t>
            </a:r>
            <a:endParaRPr lang="de-DE" sz="3600" baseline="30000" dirty="0">
              <a:solidFill>
                <a:srgbClr val="EF7D00"/>
              </a:solidFill>
              <a:latin typeface="Arial"/>
              <a:cs typeface="Arial"/>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5</a:t>
            </a:fld>
            <a:endParaRPr lang="en-US" dirty="0">
              <a:solidFill>
                <a:prstClr val="black">
                  <a:lumMod val="75000"/>
                  <a:lumOff val="25000"/>
                </a:prstClr>
              </a:solidFill>
            </a:endParaRPr>
          </a:p>
        </p:txBody>
      </p:sp>
      <p:sp>
        <p:nvSpPr>
          <p:cNvPr id="5" name="Oval 4"/>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228600" indent="-228600">
              <a:spcBef>
                <a:spcPts val="0"/>
              </a:spcBef>
              <a:spcAft>
                <a:spcPts val="1200"/>
              </a:spcAft>
            </a:pP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oncentration is a ratio</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Gas concentration ratio = partial pressure </a:t>
            </a:r>
            <a:r>
              <a:rPr lang="en-US" sz="1800" dirty="0">
                <a:latin typeface="Arial" panose="020B0604020202020204" pitchFamily="34" charset="0"/>
                <a:cs typeface="Arial" panose="020B0604020202020204" pitchFamily="34" charset="0"/>
              </a:rPr>
              <a:t>divided by </a:t>
            </a:r>
            <a:r>
              <a:rPr lang="en-US" sz="1800" dirty="0" smtClean="0">
                <a:latin typeface="Arial" panose="020B0604020202020204" pitchFamily="34" charset="0"/>
                <a:cs typeface="Arial" panose="020B0604020202020204" pitchFamily="34" charset="0"/>
              </a:rPr>
              <a:t>total pressure</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A measurement of the </a:t>
            </a:r>
            <a:r>
              <a:rPr lang="en-US" sz="1800" dirty="0">
                <a:latin typeface="Arial" panose="020B0604020202020204" pitchFamily="34" charset="0"/>
                <a:cs typeface="Arial" panose="020B0604020202020204" pitchFamily="34" charset="0"/>
              </a:rPr>
              <a:t>amount of one gas </a:t>
            </a:r>
            <a:r>
              <a:rPr lang="en-US" sz="1800" dirty="0" smtClean="0">
                <a:latin typeface="Arial" panose="020B0604020202020204" pitchFamily="34" charset="0"/>
                <a:cs typeface="Arial" panose="020B0604020202020204" pitchFamily="34" charset="0"/>
              </a:rPr>
              <a:t>species with respect to </a:t>
            </a:r>
            <a:r>
              <a:rPr lang="en-US" sz="1800" dirty="0">
                <a:latin typeface="Arial" panose="020B0604020202020204" pitchFamily="34" charset="0"/>
                <a:cs typeface="Arial" panose="020B0604020202020204" pitchFamily="34" charset="0"/>
              </a:rPr>
              <a:t>the total amount of gas </a:t>
            </a:r>
            <a:r>
              <a:rPr lang="en-US" sz="1800" dirty="0" smtClean="0">
                <a:latin typeface="Arial" panose="020B0604020202020204" pitchFamily="34" charset="0"/>
                <a:cs typeface="Arial" panose="020B0604020202020204" pitchFamily="34" charset="0"/>
              </a:rPr>
              <a:t>present</a:t>
            </a:r>
            <a:endParaRPr lang="en-US" sz="1800" dirty="0">
              <a:latin typeface="Arial" panose="020B0604020202020204" pitchFamily="34" charset="0"/>
              <a:cs typeface="Arial" panose="020B0604020202020204" pitchFamily="34" charset="0"/>
            </a:endParaRP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Calculating concentration in three units of measure</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Percent: Multiply ratio times 100 (%)</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Parts per million: Multiply </a:t>
            </a:r>
            <a:r>
              <a:rPr lang="en-US" sz="1800" dirty="0">
                <a:latin typeface="Arial" panose="020B0604020202020204" pitchFamily="34" charset="0"/>
                <a:cs typeface="Arial" panose="020B0604020202020204" pitchFamily="34" charset="0"/>
              </a:rPr>
              <a:t>ratio times </a:t>
            </a:r>
            <a:r>
              <a:rPr lang="en-US" sz="1800" dirty="0" smtClean="0">
                <a:latin typeface="Arial" panose="020B0604020202020204" pitchFamily="34" charset="0"/>
                <a:cs typeface="Arial" panose="020B0604020202020204" pitchFamily="34" charset="0"/>
              </a:rPr>
              <a:t>1,000,000 (ppm)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Parts per billion: </a:t>
            </a:r>
            <a:r>
              <a:rPr lang="en-US" sz="1800" dirty="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ultiply </a:t>
            </a:r>
            <a:r>
              <a:rPr lang="en-US" sz="1800" dirty="0">
                <a:latin typeface="Arial" panose="020B0604020202020204" pitchFamily="34" charset="0"/>
                <a:cs typeface="Arial" panose="020B0604020202020204" pitchFamily="34" charset="0"/>
              </a:rPr>
              <a:t>ratio times </a:t>
            </a:r>
            <a:r>
              <a:rPr lang="en-US" sz="1800" dirty="0" smtClean="0">
                <a:latin typeface="Arial" panose="020B0604020202020204" pitchFamily="34" charset="0"/>
                <a:cs typeface="Arial" panose="020B0604020202020204" pitchFamily="34" charset="0"/>
              </a:rPr>
              <a:t>1,000,000,000 (ppb)</a:t>
            </a:r>
          </a:p>
          <a:p>
            <a:pPr marL="228600" indent="-228600">
              <a:spcBef>
                <a:spcPts val="0"/>
              </a:spcBef>
              <a:spcAft>
                <a:spcPts val="1200"/>
              </a:spcAft>
            </a:pPr>
            <a:r>
              <a:rPr lang="en-US" dirty="0" smtClean="0">
                <a:latin typeface="Arial" panose="020B0604020202020204" pitchFamily="34" charset="0"/>
                <a:cs typeface="Arial" panose="020B0604020202020204" pitchFamily="34" charset="0"/>
              </a:rPr>
              <a:t>Example for concentration, </a:t>
            </a:r>
            <a:r>
              <a:rPr lang="en-US" dirty="0">
                <a:latin typeface="Arial" panose="020B0604020202020204" pitchFamily="34" charset="0"/>
                <a:cs typeface="Arial" panose="020B0604020202020204" pitchFamily="34" charset="0"/>
              </a:rPr>
              <a:t>in units of </a:t>
            </a:r>
            <a:r>
              <a:rPr lang="en-US" dirty="0" smtClean="0">
                <a:latin typeface="Arial" panose="020B0604020202020204" pitchFamily="34" charset="0"/>
                <a:cs typeface="Arial" panose="020B0604020202020204" pitchFamily="34" charset="0"/>
              </a:rPr>
              <a:t>ppm</a:t>
            </a:r>
          </a:p>
          <a:p>
            <a:pPr marL="628650" lvl="1" indent="-228600">
              <a:spcBef>
                <a:spcPts val="0"/>
              </a:spcBef>
              <a:spcAft>
                <a:spcPts val="1200"/>
              </a:spcAft>
            </a:pPr>
            <a:r>
              <a:rPr lang="en-US" sz="1800" dirty="0" smtClean="0">
                <a:latin typeface="Arial" panose="020B0604020202020204" pitchFamily="34" charset="0"/>
                <a:cs typeface="Arial" panose="020B0604020202020204" pitchFamily="34" charset="0"/>
              </a:rPr>
              <a:t>Concentration </a:t>
            </a:r>
            <a:r>
              <a:rPr lang="en-US" sz="1800" dirty="0">
                <a:latin typeface="Arial" panose="020B0604020202020204" pitchFamily="34" charset="0"/>
                <a:cs typeface="Arial" panose="020B0604020202020204" pitchFamily="34" charset="0"/>
              </a:rPr>
              <a:t>= (Partial Pressure / Total Pressure) x </a:t>
            </a:r>
            <a:r>
              <a:rPr lang="en-US" sz="1800" dirty="0" smtClean="0">
                <a:latin typeface="Arial" panose="020B0604020202020204" pitchFamily="34" charset="0"/>
                <a:cs typeface="Arial" panose="020B0604020202020204" pitchFamily="34" charset="0"/>
              </a:rPr>
              <a:t>1,000,000 ppm</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50</a:t>
            </a:fld>
            <a:endParaRPr lang="en-US" dirty="0"/>
          </a:p>
        </p:txBody>
      </p:sp>
      <p:sp>
        <p:nvSpPr>
          <p:cNvPr id="2" name="Title 1"/>
          <p:cNvSpPr>
            <a:spLocks noGrp="1"/>
          </p:cNvSpPr>
          <p:nvPr>
            <p:ph type="title" idx="4294967295"/>
            <p:custDataLst>
              <p:tags r:id="rId5"/>
            </p:custDataLst>
          </p:nvPr>
        </p:nvSpPr>
        <p:spPr>
          <a:xfrm>
            <a:off x="378373" y="274638"/>
            <a:ext cx="8229600" cy="1143000"/>
          </a:xfrm>
          <a:prstGeom prst="rect">
            <a:avLst/>
          </a:prstGeom>
        </p:spPr>
        <p:txBody>
          <a:bodyPr/>
          <a:lstStyle/>
          <a:p>
            <a:pPr algn="l"/>
            <a:r>
              <a:rPr lang="en-US" baseline="30000" dirty="0" smtClean="0">
                <a:solidFill>
                  <a:srgbClr val="EF7D00"/>
                </a:solidFill>
                <a:latin typeface="Arial"/>
                <a:cs typeface="Arial"/>
              </a:rPr>
              <a:t>GAS CONNECTION</a:t>
            </a:r>
            <a:endParaRPr lang="en-US" dirty="0"/>
          </a:p>
        </p:txBody>
      </p:sp>
    </p:spTree>
    <p:custDataLst>
      <p:tags r:id="rId1"/>
    </p:custDataLst>
    <p:extLst>
      <p:ext uri="{BB962C8B-B14F-4D97-AF65-F5344CB8AC3E}">
        <p14:creationId xmlns:p14="http://schemas.microsoft.com/office/powerpoint/2010/main" val="645156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2"/>
            </p:custDataLst>
          </p:nvPr>
        </p:nvSpPr>
        <p:spPr bwMode="auto">
          <a:xfrm>
            <a:off x="1063326" y="3098107"/>
            <a:ext cx="699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Times New Roman" panose="02020603050405020304" pitchFamily="18" charset="0"/>
              </a:defRPr>
            </a:lvl1pPr>
            <a:lvl2pPr marL="742950" indent="-285750" eaLnBrk="0" hangingPunct="0">
              <a:defRPr sz="2600">
                <a:solidFill>
                  <a:schemeClr val="tx1"/>
                </a:solidFill>
                <a:latin typeface="Times New Roman" panose="02020603050405020304" pitchFamily="18" charset="0"/>
              </a:defRPr>
            </a:lvl2pPr>
            <a:lvl3pPr marL="1143000" indent="-228600" eaLnBrk="0" hangingPunct="0">
              <a:defRPr sz="2600">
                <a:solidFill>
                  <a:schemeClr val="tx1"/>
                </a:solidFill>
                <a:latin typeface="Times New Roman" panose="02020603050405020304" pitchFamily="18" charset="0"/>
              </a:defRPr>
            </a:lvl3pPr>
            <a:lvl4pPr marL="1600200" indent="-228600" eaLnBrk="0" hangingPunct="0">
              <a:defRPr sz="2600">
                <a:solidFill>
                  <a:schemeClr val="tx1"/>
                </a:solidFill>
                <a:latin typeface="Times New Roman" panose="02020603050405020304" pitchFamily="18" charset="0"/>
              </a:defRPr>
            </a:lvl4pPr>
            <a:lvl5pPr marL="2057400" indent="-228600" eaLnBrk="0" hangingPunct="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eaLnBrk="1" hangingPunct="1"/>
            <a:r>
              <a:rPr lang="en-US" altLang="en-US" sz="4400" baseline="30000" dirty="0" smtClean="0">
                <a:solidFill>
                  <a:srgbClr val="EF7D00"/>
                </a:solidFill>
                <a:latin typeface="Arial"/>
                <a:cs typeface="Arial"/>
              </a:rPr>
              <a:t>VACUUM</a:t>
            </a:r>
            <a:endParaRPr lang="en-US" altLang="en-US" sz="4400" dirty="0">
              <a:solidFill>
                <a:srgbClr val="404040"/>
              </a:solidFill>
              <a:latin typeface="Arial" panose="020B0604020202020204" pitchFamily="34" charset="0"/>
            </a:endParaRPr>
          </a:p>
        </p:txBody>
      </p:sp>
      <p:sp>
        <p:nvSpPr>
          <p:cNvPr id="9"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4" name="Slide Number Placeholder 3"/>
          <p:cNvSpPr>
            <a:spLocks noGrp="1"/>
          </p:cNvSpPr>
          <p:nvPr>
            <p:ph type="sldNum" sz="quarter" idx="4"/>
            <p:custDataLst>
              <p:tags r:id="rId4"/>
            </p:custDataLst>
          </p:nvPr>
        </p:nvSpPr>
        <p:spPr/>
        <p:txBody>
          <a:bodyPr/>
          <a:lstStyle/>
          <a:p>
            <a:fld id="{B20746DB-6A1D-3D49-90D0-3E2AC33F20DE}" type="slidenum">
              <a:rPr lang="en-US" smtClean="0">
                <a:solidFill>
                  <a:prstClr val="black">
                    <a:lumMod val="75000"/>
                    <a:lumOff val="25000"/>
                  </a:prstClr>
                </a:solidFill>
              </a:rPr>
              <a:pPr/>
              <a:t>51</a:t>
            </a:fld>
            <a:endParaRPr lang="en-US" dirty="0">
              <a:solidFill>
                <a:prstClr val="black">
                  <a:lumMod val="75000"/>
                  <a:lumOff val="25000"/>
                </a:prstClr>
              </a:solidFill>
            </a:endParaRPr>
          </a:p>
        </p:txBody>
      </p:sp>
      <p:sp>
        <p:nvSpPr>
          <p:cNvPr id="8" name="Oval 7"/>
          <p:cNvSpPr/>
          <p:nvPr/>
        </p:nvSpPr>
        <p:spPr>
          <a:xfrm>
            <a:off x="467403" y="3051958"/>
            <a:ext cx="485219" cy="540805"/>
          </a:xfrm>
          <a:prstGeom prst="ellipse">
            <a:avLst/>
          </a:prstGeom>
          <a:solidFill>
            <a:srgbClr val="EF7D00"/>
          </a:solidFill>
          <a:ln>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9</a:t>
            </a:r>
          </a:p>
        </p:txBody>
      </p:sp>
    </p:spTree>
    <p:custDataLst>
      <p:tags r:id="rId1"/>
    </p:custDataLst>
    <p:extLst>
      <p:ext uri="{BB962C8B-B14F-4D97-AF65-F5344CB8AC3E}">
        <p14:creationId xmlns:p14="http://schemas.microsoft.com/office/powerpoint/2010/main" val="157011699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wrap="square">
            <a:noAutofit/>
          </a:bodyPr>
          <a:lstStyle/>
          <a:p>
            <a:pPr marL="0" indent="0">
              <a:spcBef>
                <a:spcPts val="0"/>
              </a:spcBef>
              <a:spcAft>
                <a:spcPts val="1200"/>
              </a:spcAft>
              <a:buNone/>
            </a:pPr>
            <a:r>
              <a:rPr lang="en-US" dirty="0" smtClean="0"/>
              <a:t>Gas pressure that is less than the pressure of the </a:t>
            </a:r>
            <a:br>
              <a:rPr lang="en-US" dirty="0" smtClean="0"/>
            </a:br>
            <a:r>
              <a:rPr lang="en-US" dirty="0" smtClean="0"/>
              <a:t>local ambient atmosphere</a:t>
            </a:r>
          </a:p>
        </p:txBody>
      </p:sp>
      <p:sp>
        <p:nvSpPr>
          <p:cNvPr id="7" name="Footer Placeholder 6"/>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10" name="Slide Number Placeholder 9"/>
          <p:cNvSpPr>
            <a:spLocks noGrp="1"/>
          </p:cNvSpPr>
          <p:nvPr>
            <p:ph type="sldNum" sz="quarter" idx="4"/>
            <p:custDataLst>
              <p:tags r:id="rId4"/>
            </p:custDataLst>
          </p:nvPr>
        </p:nvSpPr>
        <p:spPr/>
        <p:txBody>
          <a:bodyPr/>
          <a:lstStyle/>
          <a:p>
            <a:fld id="{B20746DB-6A1D-3D49-90D0-3E2AC33F20DE}" type="slidenum">
              <a:rPr lang="en-US" smtClean="0"/>
              <a:t>52</a:t>
            </a:fld>
            <a:endParaRPr lang="en-US" dirty="0"/>
          </a:p>
        </p:txBody>
      </p:sp>
      <p:sp>
        <p:nvSpPr>
          <p:cNvPr id="2" name="Title 1"/>
          <p:cNvSpPr>
            <a:spLocks noGrp="1"/>
          </p:cNvSpPr>
          <p:nvPr>
            <p:ph type="title" idx="4294967295"/>
            <p:custDataLst>
              <p:tags r:id="rId5"/>
            </p:custDataLst>
          </p:nvPr>
        </p:nvSpPr>
        <p:spPr>
          <a:xfrm>
            <a:off x="309458" y="274638"/>
            <a:ext cx="8229600" cy="1143000"/>
          </a:xfrm>
          <a:prstGeom prst="rect">
            <a:avLst/>
          </a:prstGeom>
        </p:spPr>
        <p:txBody>
          <a:bodyPr/>
          <a:lstStyle/>
          <a:p>
            <a:pPr algn="l"/>
            <a:r>
              <a:rPr lang="en-US" altLang="en-US" baseline="30000" dirty="0">
                <a:solidFill>
                  <a:srgbClr val="EF7D00"/>
                </a:solidFill>
                <a:latin typeface="Arial"/>
                <a:cs typeface="Arial"/>
              </a:rPr>
              <a:t>VACUUM</a:t>
            </a:r>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7148" y="2576461"/>
            <a:ext cx="6753225" cy="3257653"/>
          </a:xfrm>
          <a:prstGeom prst="rect">
            <a:avLst/>
          </a:prstGeom>
        </p:spPr>
      </p:pic>
      <p:sp>
        <p:nvSpPr>
          <p:cNvPr id="5" name="TextBox 4"/>
          <p:cNvSpPr txBox="1"/>
          <p:nvPr>
            <p:custDataLst>
              <p:tags r:id="rId6"/>
            </p:custDataLst>
          </p:nvPr>
        </p:nvSpPr>
        <p:spPr>
          <a:xfrm>
            <a:off x="1255593" y="5993927"/>
            <a:ext cx="6337330" cy="246221"/>
          </a:xfrm>
          <a:prstGeom prst="rect">
            <a:avLst/>
          </a:prstGeom>
          <a:noFill/>
        </p:spPr>
        <p:txBody>
          <a:bodyPr wrap="square" rtlCol="0">
            <a:spAutoFit/>
          </a:bodyPr>
          <a:lstStyle/>
          <a:p>
            <a:pPr algn="ctr"/>
            <a:r>
              <a:rPr lang="en-US" sz="1000" i="1" dirty="0" smtClean="0"/>
              <a:t>Harland G. Tompkins;  An introduction to the Fundamentals of Vacuum Technology, 1984</a:t>
            </a:r>
            <a:endParaRPr lang="en-US" sz="1000" i="1" dirty="0"/>
          </a:p>
        </p:txBody>
      </p:sp>
    </p:spTree>
    <p:custDataLst>
      <p:tags r:id="rId1"/>
    </p:custDataLst>
    <p:extLst>
      <p:ext uri="{BB962C8B-B14F-4D97-AF65-F5344CB8AC3E}">
        <p14:creationId xmlns:p14="http://schemas.microsoft.com/office/powerpoint/2010/main" val="141107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29638" y="1723788"/>
            <a:ext cx="8244000" cy="4392000"/>
          </a:xfrm>
        </p:spPr>
        <p:txBody>
          <a:bodyPr/>
          <a:lstStyle/>
          <a:p>
            <a:pPr marL="0" indent="0" algn="ctr">
              <a:lnSpc>
                <a:spcPct val="90000"/>
              </a:lnSpc>
              <a:spcBef>
                <a:spcPct val="50000"/>
              </a:spcBef>
              <a:buClr>
                <a:srgbClr val="004686"/>
              </a:buClr>
              <a:buSzPct val="110000"/>
              <a:buNone/>
            </a:pPr>
            <a:endParaRPr lang="en-US" altLang="en-US" dirty="0" smtClean="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endParaRPr lang="en-US" altLang="en-US" dirty="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r>
              <a:rPr lang="en-US" altLang="en-US" dirty="0" smtClean="0">
                <a:solidFill>
                  <a:srgbClr val="404040"/>
                </a:solidFill>
                <a:latin typeface="Arial" panose="020B0604020202020204" pitchFamily="34" charset="0"/>
                <a:ea typeface="ＭＳ Ｐゴシック" panose="020B0600070205080204" pitchFamily="34" charset="-128"/>
              </a:rPr>
              <a:t>You </a:t>
            </a:r>
            <a:r>
              <a:rPr lang="en-US" altLang="en-US" dirty="0">
                <a:solidFill>
                  <a:srgbClr val="404040"/>
                </a:solidFill>
                <a:latin typeface="Arial" panose="020B0604020202020204" pitchFamily="34" charset="0"/>
                <a:ea typeface="ＭＳ Ｐゴシック" panose="020B0600070205080204" pitchFamily="34" charset="-128"/>
              </a:rPr>
              <a:t>have completed the </a:t>
            </a:r>
            <a:endParaRPr lang="en-US" altLang="en-US" dirty="0" smtClean="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r>
              <a:rPr lang="en-US" b="1" dirty="0" smtClean="0">
                <a:solidFill>
                  <a:srgbClr val="404040"/>
                </a:solidFill>
              </a:rPr>
              <a:t>Gas Theory module!</a:t>
            </a:r>
            <a:endParaRPr lang="en-US" b="1" dirty="0">
              <a:solidFill>
                <a:srgbClr val="404040"/>
              </a:solidFill>
            </a:endParaRPr>
          </a:p>
          <a:p>
            <a:pPr marL="0" indent="0" algn="ctr">
              <a:lnSpc>
                <a:spcPct val="90000"/>
              </a:lnSpc>
              <a:spcBef>
                <a:spcPct val="50000"/>
              </a:spcBef>
              <a:buClr>
                <a:srgbClr val="004686"/>
              </a:buClr>
              <a:buSzPct val="110000"/>
              <a:buNone/>
            </a:pPr>
            <a:endParaRPr lang="en-US" altLang="en-US" dirty="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r>
              <a:rPr lang="en-US" altLang="en-US" dirty="0">
                <a:solidFill>
                  <a:srgbClr val="404040"/>
                </a:solidFill>
                <a:latin typeface="Arial" panose="020B0604020202020204" pitchFamily="34" charset="0"/>
                <a:ea typeface="ＭＳ Ｐゴシック" panose="020B0600070205080204" pitchFamily="34" charset="-128"/>
              </a:rPr>
              <a:t>You may come back and review </a:t>
            </a:r>
          </a:p>
          <a:p>
            <a:pPr marL="0" indent="0" algn="ctr">
              <a:lnSpc>
                <a:spcPct val="90000"/>
              </a:lnSpc>
              <a:spcBef>
                <a:spcPct val="50000"/>
              </a:spcBef>
              <a:buClr>
                <a:srgbClr val="004686"/>
              </a:buClr>
              <a:buSzPct val="110000"/>
              <a:buNone/>
            </a:pPr>
            <a:r>
              <a:rPr lang="en-US" altLang="en-US" dirty="0">
                <a:solidFill>
                  <a:srgbClr val="404040"/>
                </a:solidFill>
                <a:latin typeface="Arial" panose="020B0604020202020204" pitchFamily="34" charset="0"/>
                <a:ea typeface="ＭＳ Ｐゴシック" panose="020B0600070205080204" pitchFamily="34" charset="-128"/>
              </a:rPr>
              <a:t>the content of this module at any time.</a:t>
            </a:r>
          </a:p>
          <a:p>
            <a:pPr marL="0" indent="0" algn="ctr">
              <a:lnSpc>
                <a:spcPct val="90000"/>
              </a:lnSpc>
              <a:spcBef>
                <a:spcPct val="50000"/>
              </a:spcBef>
              <a:buClr>
                <a:srgbClr val="004686"/>
              </a:buClr>
              <a:buSzPct val="110000"/>
              <a:buNone/>
            </a:pPr>
            <a:endParaRPr lang="en-US" altLang="en-US" sz="1100" dirty="0">
              <a:solidFill>
                <a:srgbClr val="404040"/>
              </a:solidFill>
              <a:latin typeface="Arial" panose="020B0604020202020204" pitchFamily="34" charset="0"/>
              <a:ea typeface="ＭＳ Ｐゴシック" panose="020B0600070205080204" pitchFamily="34" charset="-128"/>
            </a:endParaRPr>
          </a:p>
          <a:p>
            <a:pPr marL="0" indent="0">
              <a:lnSpc>
                <a:spcPct val="90000"/>
              </a:lnSpc>
              <a:spcBef>
                <a:spcPct val="50000"/>
              </a:spcBef>
              <a:buClr>
                <a:srgbClr val="004686"/>
              </a:buClr>
              <a:buSzPct val="110000"/>
              <a:buNone/>
            </a:pPr>
            <a:endParaRPr lang="en-US" altLang="en-US" sz="1100" dirty="0">
              <a:solidFill>
                <a:srgbClr val="404040"/>
              </a:solidFill>
              <a:latin typeface="Arial" panose="020B0604020202020204" pitchFamily="34" charset="0"/>
              <a:ea typeface="ＭＳ Ｐゴシック" panose="020B0600070205080204" pitchFamily="34" charset="-128"/>
            </a:endParaRPr>
          </a:p>
          <a:p>
            <a:pPr marL="0" indent="0" algn="ctr">
              <a:lnSpc>
                <a:spcPct val="90000"/>
              </a:lnSpc>
              <a:spcBef>
                <a:spcPct val="50000"/>
              </a:spcBef>
              <a:buClr>
                <a:srgbClr val="004686"/>
              </a:buClr>
              <a:buSzPct val="110000"/>
              <a:buNone/>
            </a:pPr>
            <a:endParaRPr lang="en-US" altLang="en-US" b="1" dirty="0" smtClean="0">
              <a:solidFill>
                <a:srgbClr val="404040"/>
              </a:solidFill>
              <a:latin typeface="Arial" panose="020B0604020202020204" pitchFamily="34" charset="0"/>
            </a:endParaRPr>
          </a:p>
          <a:p>
            <a:pPr marL="0" indent="0" algn="ctr">
              <a:lnSpc>
                <a:spcPct val="90000"/>
              </a:lnSpc>
              <a:spcBef>
                <a:spcPct val="50000"/>
              </a:spcBef>
              <a:buClr>
                <a:srgbClr val="004686"/>
              </a:buClr>
              <a:buSzPct val="110000"/>
              <a:buNone/>
            </a:pPr>
            <a:endParaRPr lang="en-US" dirty="0">
              <a:solidFill>
                <a:srgbClr val="404040"/>
              </a:solidFill>
            </a:endParaRP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6" name="Slide Number Placeholder 5"/>
          <p:cNvSpPr>
            <a:spLocks noGrp="1"/>
          </p:cNvSpPr>
          <p:nvPr>
            <p:ph type="sldNum" sz="quarter" idx="4"/>
            <p:custDataLst>
              <p:tags r:id="rId4"/>
            </p:custDataLst>
          </p:nvPr>
        </p:nvSpPr>
        <p:spPr>
          <a:prstGeom prst="rect">
            <a:avLst/>
          </a:prstGeom>
        </p:spPr>
        <p:txBody>
          <a:bodyPr/>
          <a:lstStyle/>
          <a:p>
            <a:fld id="{B20746DB-6A1D-3D49-90D0-3E2AC33F20DE}" type="slidenum">
              <a:rPr lang="en-US" smtClean="0">
                <a:solidFill>
                  <a:prstClr val="black">
                    <a:lumMod val="75000"/>
                    <a:lumOff val="25000"/>
                  </a:prstClr>
                </a:solidFill>
              </a:rPr>
              <a:pPr/>
              <a:t>53</a:t>
            </a:fld>
            <a:endParaRPr lang="en-US" dirty="0">
              <a:solidFill>
                <a:prstClr val="black">
                  <a:lumMod val="75000"/>
                  <a:lumOff val="25000"/>
                </a:prstClr>
              </a:solidFill>
            </a:endParaRPr>
          </a:p>
        </p:txBody>
      </p:sp>
      <p:sp>
        <p:nvSpPr>
          <p:cNvPr id="2" name="Title 1"/>
          <p:cNvSpPr>
            <a:spLocks noGrp="1"/>
          </p:cNvSpPr>
          <p:nvPr>
            <p:ph type="title" idx="4294967295"/>
            <p:custDataLst>
              <p:tags r:id="rId5"/>
            </p:custDataLst>
          </p:nvPr>
        </p:nvSpPr>
        <p:spPr>
          <a:xfrm>
            <a:off x="428265" y="1442731"/>
            <a:ext cx="8229600" cy="1143000"/>
          </a:xfrm>
          <a:prstGeom prst="rect">
            <a:avLst/>
          </a:prstGeom>
        </p:spPr>
        <p:txBody>
          <a:bodyPr/>
          <a:lstStyle/>
          <a:p>
            <a:r>
              <a:rPr lang="en-US" baseline="30000" dirty="0">
                <a:solidFill>
                  <a:srgbClr val="EF7D00"/>
                </a:solidFill>
                <a:latin typeface="Arial"/>
                <a:cs typeface="Arial"/>
              </a:rPr>
              <a:t>THANK </a:t>
            </a:r>
            <a:r>
              <a:rPr lang="en-US" baseline="30000" dirty="0" smtClean="0">
                <a:solidFill>
                  <a:srgbClr val="EF7D00"/>
                </a:solidFill>
                <a:latin typeface="Arial"/>
                <a:cs typeface="Arial"/>
              </a:rPr>
              <a:t>YOU!</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01965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Autofit/>
          </a:bodyPr>
          <a:lstStyle/>
          <a:p>
            <a:pPr>
              <a:spcBef>
                <a:spcPts val="0"/>
              </a:spcBef>
              <a:spcAft>
                <a:spcPts val="1200"/>
              </a:spcAft>
            </a:pPr>
            <a:r>
              <a:rPr lang="en-US" dirty="0" smtClean="0"/>
              <a:t>Solid, liquid and gas</a:t>
            </a:r>
          </a:p>
          <a:p>
            <a:pPr>
              <a:spcBef>
                <a:spcPts val="0"/>
              </a:spcBef>
              <a:spcAft>
                <a:spcPts val="1200"/>
              </a:spcAft>
            </a:pPr>
            <a:r>
              <a:rPr lang="en-US" dirty="0">
                <a:latin typeface="Arial" panose="020B0604020202020204" pitchFamily="34" charset="0"/>
                <a:cs typeface="Arial" panose="020B0604020202020204" pitchFamily="34" charset="0"/>
              </a:rPr>
              <a:t>Water, for </a:t>
            </a:r>
            <a:r>
              <a:rPr lang="en-US" dirty="0" smtClean="0">
                <a:latin typeface="Arial" panose="020B0604020202020204" pitchFamily="34" charset="0"/>
                <a:cs typeface="Arial" panose="020B0604020202020204" pitchFamily="34" charset="0"/>
              </a:rPr>
              <a:t>example:</a:t>
            </a:r>
            <a:endParaRPr lang="en-US" dirty="0">
              <a:latin typeface="Arial" panose="020B0604020202020204" pitchFamily="34" charset="0"/>
              <a:cs typeface="Arial" panose="020B0604020202020204" pitchFamily="34" charset="0"/>
            </a:endParaRPr>
          </a:p>
          <a:p>
            <a:pPr lvl="1">
              <a:spcBef>
                <a:spcPts val="0"/>
              </a:spcBef>
              <a:spcAft>
                <a:spcPts val="1200"/>
              </a:spcAft>
            </a:pPr>
            <a:r>
              <a:rPr lang="en-US" sz="1800" dirty="0" smtClean="0">
                <a:latin typeface="Arial" panose="020B0604020202020204" pitchFamily="34" charset="0"/>
                <a:cs typeface="Arial" panose="020B0604020202020204" pitchFamily="34" charset="0"/>
              </a:rPr>
              <a:t>Solid form of water is “ice”</a:t>
            </a:r>
            <a:endParaRPr lang="en-US" sz="1800" dirty="0">
              <a:latin typeface="Arial" panose="020B0604020202020204" pitchFamily="34" charset="0"/>
              <a:cs typeface="Arial" panose="020B0604020202020204" pitchFamily="34" charset="0"/>
            </a:endParaRPr>
          </a:p>
          <a:p>
            <a:pPr lvl="1">
              <a:spcBef>
                <a:spcPts val="0"/>
              </a:spcBef>
              <a:spcAft>
                <a:spcPts val="1200"/>
              </a:spcAft>
            </a:pPr>
            <a:r>
              <a:rPr lang="en-US" sz="1800" dirty="0">
                <a:latin typeface="Arial" panose="020B0604020202020204" pitchFamily="34" charset="0"/>
                <a:cs typeface="Arial" panose="020B0604020202020204" pitchFamily="34" charset="0"/>
              </a:rPr>
              <a:t>Liquid </a:t>
            </a:r>
            <a:r>
              <a:rPr lang="en-US" sz="1800" dirty="0" smtClean="0">
                <a:latin typeface="Arial" panose="020B0604020202020204" pitchFamily="34" charset="0"/>
                <a:cs typeface="Arial" panose="020B0604020202020204" pitchFamily="34" charset="0"/>
              </a:rPr>
              <a:t>form of water is “liquid water” or “water”</a:t>
            </a:r>
            <a:endParaRPr lang="en-US" sz="1800" dirty="0">
              <a:latin typeface="Arial" panose="020B0604020202020204" pitchFamily="34" charset="0"/>
              <a:cs typeface="Arial" panose="020B0604020202020204" pitchFamily="34" charset="0"/>
            </a:endParaRPr>
          </a:p>
          <a:p>
            <a:pPr lvl="1">
              <a:spcBef>
                <a:spcPts val="0"/>
              </a:spcBef>
              <a:spcAft>
                <a:spcPts val="1200"/>
              </a:spcAft>
            </a:pPr>
            <a:r>
              <a:rPr lang="en-US" sz="1800" dirty="0" smtClean="0">
                <a:latin typeface="Arial" panose="020B0604020202020204" pitchFamily="34" charset="0"/>
                <a:cs typeface="Arial" panose="020B0604020202020204" pitchFamily="34" charset="0"/>
              </a:rPr>
              <a:t>Gas form of water is “water vapor</a:t>
            </a:r>
            <a:r>
              <a:rPr lang="en-US" sz="1800" dirty="0">
                <a:latin typeface="Arial" panose="020B0604020202020204" pitchFamily="34" charset="0"/>
                <a:cs typeface="Arial" panose="020B0604020202020204" pitchFamily="34" charset="0"/>
              </a:rPr>
              <a:t>” or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water</a:t>
            </a:r>
            <a:r>
              <a:rPr lang="en-US" sz="1800" dirty="0" smtClean="0">
                <a:latin typeface="Arial" panose="020B0604020202020204" pitchFamily="34" charset="0"/>
                <a:cs typeface="Arial" panose="020B0604020202020204" pitchFamily="34" charset="0"/>
              </a:rPr>
              <a:t>”</a:t>
            </a:r>
          </a:p>
          <a:p>
            <a:pPr lvl="1">
              <a:spcBef>
                <a:spcPts val="0"/>
              </a:spcBef>
              <a:spcAft>
                <a:spcPts val="1200"/>
              </a:spcAft>
            </a:pPr>
            <a:r>
              <a:rPr lang="en-US" sz="1800" dirty="0" smtClean="0">
                <a:latin typeface="Arial" panose="020B0604020202020204" pitchFamily="34" charset="0"/>
                <a:cs typeface="Arial" panose="020B0604020202020204" pitchFamily="34" charset="0"/>
              </a:rPr>
              <a:t>State depends on temperature and pressure</a:t>
            </a:r>
            <a:endParaRPr lang="en-US" sz="1800" dirty="0">
              <a:latin typeface="Arial" panose="020B0604020202020204" pitchFamily="34" charset="0"/>
              <a:cs typeface="Arial" panose="020B0604020202020204" pitchFamily="34" charset="0"/>
            </a:endParaRPr>
          </a:p>
          <a:p>
            <a:pPr>
              <a:spcBef>
                <a:spcPts val="0"/>
              </a:spcBef>
              <a:spcAft>
                <a:spcPts val="1200"/>
              </a:spcAft>
            </a:pPr>
            <a:r>
              <a:rPr lang="en-US" dirty="0" smtClean="0">
                <a:latin typeface="Arial" panose="020B0604020202020204" pitchFamily="34" charset="0"/>
                <a:cs typeface="Arial" panose="020B0604020202020204" pitchFamily="34" charset="0"/>
              </a:rPr>
              <a:t>A key difference is how freely the particles can move</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6</a:t>
            </a:fld>
            <a:endParaRPr lang="en-US" dirty="0"/>
          </a:p>
        </p:txBody>
      </p:sp>
      <p:sp>
        <p:nvSpPr>
          <p:cNvPr id="2" name="Title 1"/>
          <p:cNvSpPr>
            <a:spLocks noGrp="1"/>
          </p:cNvSpPr>
          <p:nvPr>
            <p:ph type="title" idx="4294967295"/>
            <p:custDataLst>
              <p:tags r:id="rId5"/>
            </p:custDataLst>
          </p:nvPr>
        </p:nvSpPr>
        <p:spPr>
          <a:xfrm>
            <a:off x="409903" y="274638"/>
            <a:ext cx="8229600" cy="1143000"/>
          </a:xfrm>
          <a:prstGeom prst="rect">
            <a:avLst/>
          </a:prstGeom>
        </p:spPr>
        <p:txBody>
          <a:bodyPr/>
          <a:lstStyle/>
          <a:p>
            <a:pPr algn="l">
              <a:defRPr/>
            </a:pPr>
            <a:r>
              <a:rPr lang="en-US" baseline="30000" dirty="0" smtClean="0">
                <a:solidFill>
                  <a:srgbClr val="EF7D00"/>
                </a:solidFill>
                <a:latin typeface="Arial"/>
                <a:cs typeface="Arial"/>
              </a:rPr>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THREE BASIC STATES OF MATTER</a:t>
            </a:r>
            <a:endParaRPr lang="de-DE" baseline="30000" dirty="0">
              <a:solidFill>
                <a:srgbClr val="EF7D00"/>
              </a:solidFill>
              <a:latin typeface="Arial"/>
              <a:cs typeface="Arial"/>
            </a:endParaRPr>
          </a:p>
        </p:txBody>
      </p:sp>
    </p:spTree>
    <p:custDataLst>
      <p:tags r:id="rId1"/>
    </p:custDataLst>
    <p:extLst>
      <p:ext uri="{BB962C8B-B14F-4D97-AF65-F5344CB8AC3E}">
        <p14:creationId xmlns:p14="http://schemas.microsoft.com/office/powerpoint/2010/main" val="312052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240455" y="1440000"/>
            <a:ext cx="4034275" cy="4392000"/>
          </a:xfrm>
        </p:spPr>
        <p:txBody>
          <a:bodyPr>
            <a:normAutofit/>
          </a:bodyPr>
          <a:lstStyle/>
          <a:p>
            <a:pPr>
              <a:spcBef>
                <a:spcPts val="0"/>
              </a:spcBef>
              <a:spcAft>
                <a:spcPts val="1200"/>
              </a:spcAft>
            </a:pPr>
            <a:r>
              <a:rPr lang="en-US" dirty="0" smtClean="0"/>
              <a:t>Particles of a solid object are confined in their arrangement</a:t>
            </a:r>
          </a:p>
          <a:p>
            <a:pPr>
              <a:spcBef>
                <a:spcPts val="0"/>
              </a:spcBef>
              <a:spcAft>
                <a:spcPts val="1200"/>
              </a:spcAft>
            </a:pPr>
            <a:r>
              <a:rPr lang="en-US" dirty="0" smtClean="0"/>
              <a:t>A solid object will retain its shape</a:t>
            </a:r>
          </a:p>
          <a:p>
            <a:pPr>
              <a:spcBef>
                <a:spcPts val="0"/>
              </a:spcBef>
              <a:spcAft>
                <a:spcPts val="1200"/>
              </a:spcAft>
            </a:pPr>
            <a:r>
              <a:rPr lang="en-US" dirty="0" smtClean="0"/>
              <a:t>Example: steel chamber wall</a:t>
            </a:r>
            <a:endParaRPr lang="en-US" dirty="0"/>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7</a:t>
            </a:fld>
            <a:endParaRPr lang="en-US" dirty="0"/>
          </a:p>
        </p:txBody>
      </p:sp>
      <p:sp>
        <p:nvSpPr>
          <p:cNvPr id="2" name="Title 1"/>
          <p:cNvSpPr>
            <a:spLocks noGrp="1"/>
          </p:cNvSpPr>
          <p:nvPr>
            <p:ph type="title" idx="4294967295"/>
            <p:custDataLst>
              <p:tags r:id="rId5"/>
            </p:custDataLst>
          </p:nvPr>
        </p:nvSpPr>
        <p:spPr>
          <a:xfrm>
            <a:off x="459475" y="297000"/>
            <a:ext cx="8229600" cy="1143000"/>
          </a:xfrm>
          <a:prstGeom prst="rect">
            <a:avLst/>
          </a:prstGeom>
        </p:spPr>
        <p:txBody>
          <a:bodyPr/>
          <a:lstStyle/>
          <a:p>
            <a:pPr algn="l">
              <a:defRPr/>
            </a:pPr>
            <a:r>
              <a:rPr lang="en-US" baseline="30000" dirty="0" smtClean="0">
                <a:solidFill>
                  <a:srgbClr val="EF7D00"/>
                </a:solidFill>
                <a:latin typeface="Arial"/>
                <a:cs typeface="Arial"/>
              </a:rPr>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SOLID</a:t>
            </a:r>
            <a:endParaRPr lang="de-DE" baseline="30000" dirty="0">
              <a:solidFill>
                <a:srgbClr val="EF7D00"/>
              </a:solidFill>
              <a:latin typeface="Arial"/>
              <a:cs typeface="Arial"/>
            </a:endParaRPr>
          </a:p>
        </p:txBody>
      </p:sp>
      <p:grpSp>
        <p:nvGrpSpPr>
          <p:cNvPr id="6" name="Group 5"/>
          <p:cNvGrpSpPr/>
          <p:nvPr/>
        </p:nvGrpSpPr>
        <p:grpSpPr>
          <a:xfrm>
            <a:off x="4208566" y="1497792"/>
            <a:ext cx="4736708" cy="2012120"/>
            <a:chOff x="2443411" y="4047421"/>
            <a:chExt cx="5004831" cy="2012120"/>
          </a:xfrm>
        </p:grpSpPr>
        <p:cxnSp>
          <p:nvCxnSpPr>
            <p:cNvPr id="8" name="Straight Connector 7"/>
            <p:cNvCxnSpPr/>
            <p:nvPr/>
          </p:nvCxnSpPr>
          <p:spPr>
            <a:xfrm>
              <a:off x="3311507" y="4674655"/>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11507" y="4880560"/>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custDataLst>
                <p:tags r:id="rId6"/>
              </p:custDataLst>
            </p:nvPr>
          </p:nvSpPr>
          <p:spPr>
            <a:xfrm>
              <a:off x="2473305" y="4617091"/>
              <a:ext cx="826618" cy="338554"/>
            </a:xfrm>
            <a:prstGeom prst="rect">
              <a:avLst/>
            </a:prstGeom>
            <a:noFill/>
          </p:spPr>
          <p:txBody>
            <a:bodyPr wrap="square" rtlCol="0">
              <a:spAutoFit/>
            </a:bodyPr>
            <a:lstStyle/>
            <a:p>
              <a:pPr algn="ctr"/>
              <a:r>
                <a:rPr lang="en-US" sz="1600" dirty="0" smtClean="0">
                  <a:solidFill>
                    <a:srgbClr val="404040"/>
                  </a:solidFill>
                </a:rPr>
                <a:t>RGA</a:t>
              </a:r>
              <a:endParaRPr lang="en-US" sz="1600" dirty="0">
                <a:solidFill>
                  <a:srgbClr val="404040"/>
                </a:solidFill>
              </a:endParaRPr>
            </a:p>
          </p:txBody>
        </p:sp>
        <p:cxnSp>
          <p:nvCxnSpPr>
            <p:cNvPr id="11" name="Straight Connector 10"/>
            <p:cNvCxnSpPr/>
            <p:nvPr/>
          </p:nvCxnSpPr>
          <p:spPr>
            <a:xfrm>
              <a:off x="3932042" y="4880561"/>
              <a:ext cx="0" cy="107305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206603" y="4159893"/>
              <a:ext cx="9902" cy="1793726"/>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932042" y="4159891"/>
              <a:ext cx="0" cy="514765"/>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48137" y="4380227"/>
              <a:ext cx="0" cy="77852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43411" y="5160018"/>
              <a:ext cx="868096"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311505" y="4880562"/>
              <a:ext cx="2" cy="269931"/>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7"/>
              </p:custDataLst>
            </p:nvPr>
          </p:nvSpPr>
          <p:spPr>
            <a:xfrm>
              <a:off x="3932044" y="4318005"/>
              <a:ext cx="1284463" cy="338554"/>
            </a:xfrm>
            <a:prstGeom prst="rect">
              <a:avLst/>
            </a:prstGeom>
            <a:noFill/>
          </p:spPr>
          <p:txBody>
            <a:bodyPr wrap="square" rtlCol="0">
              <a:spAutoFit/>
            </a:bodyPr>
            <a:lstStyle/>
            <a:p>
              <a:pPr algn="ctr">
                <a:spcAft>
                  <a:spcPts val="600"/>
                </a:spcAft>
              </a:pPr>
              <a:r>
                <a:rPr lang="en-US" sz="1600" dirty="0" smtClean="0">
                  <a:solidFill>
                    <a:srgbClr val="404040"/>
                  </a:solidFill>
                </a:rPr>
                <a:t>Chamber</a:t>
              </a:r>
              <a:endParaRPr lang="en-US" sz="1600" dirty="0">
                <a:solidFill>
                  <a:srgbClr val="404040"/>
                </a:solidFill>
              </a:endParaRPr>
            </a:p>
          </p:txBody>
        </p:sp>
        <p:cxnSp>
          <p:nvCxnSpPr>
            <p:cNvPr id="18" name="Straight Connector 17"/>
            <p:cNvCxnSpPr/>
            <p:nvPr/>
          </p:nvCxnSpPr>
          <p:spPr>
            <a:xfrm flipH="1" flipV="1">
              <a:off x="3311505" y="4388491"/>
              <a:ext cx="2" cy="269931"/>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55225" y="4387228"/>
              <a:ext cx="856282"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87705" y="4674656"/>
              <a:ext cx="0" cy="205907"/>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2" name="Freeform 21"/>
            <p:cNvSpPr/>
            <p:nvPr>
              <p:custDataLst>
                <p:tags r:id="rId8"/>
              </p:custDataLst>
            </p:nvPr>
          </p:nvSpPr>
          <p:spPr>
            <a:xfrm>
              <a:off x="3926601" y="5940642"/>
              <a:ext cx="1284463" cy="118899"/>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066"/>
                <a:gd name="connsiteX1" fmla="*/ 624576 w 1272086"/>
                <a:gd name="connsiteY1" fmla="*/ 488989 h 489066"/>
                <a:gd name="connsiteX2" fmla="*/ 1272086 w 1272086"/>
                <a:gd name="connsiteY2" fmla="*/ 31327 h 489066"/>
              </a:gdLst>
              <a:ahLst/>
              <a:cxnLst>
                <a:cxn ang="0">
                  <a:pos x="connsiteX0" y="connsiteY0"/>
                </a:cxn>
                <a:cxn ang="0">
                  <a:pos x="connsiteX1" y="connsiteY1"/>
                </a:cxn>
                <a:cxn ang="0">
                  <a:pos x="connsiteX2" y="connsiteY2"/>
                </a:cxn>
              </a:cxnLst>
              <a:rect l="l" t="t" r="r" b="b"/>
              <a:pathLst>
                <a:path w="1272086" h="489066">
                  <a:moveTo>
                    <a:pt x="0" y="0"/>
                  </a:moveTo>
                  <a:cubicBezTo>
                    <a:pt x="207034" y="222849"/>
                    <a:pt x="412562" y="483768"/>
                    <a:pt x="624576" y="488989"/>
                  </a:cubicBezTo>
                  <a:cubicBezTo>
                    <a:pt x="836590" y="494210"/>
                    <a:pt x="1047799" y="231172"/>
                    <a:pt x="1272086" y="31327"/>
                  </a:cubicBezTo>
                </a:path>
              </a:pathLst>
            </a:custGeom>
            <a:noFill/>
            <a:ln w="19050">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p:cNvSpPr/>
            <p:nvPr>
              <p:custDataLst>
                <p:tags r:id="rId9"/>
              </p:custDataLst>
            </p:nvPr>
          </p:nvSpPr>
          <p:spPr>
            <a:xfrm rot="10800000">
              <a:off x="3921159" y="4047421"/>
              <a:ext cx="1305347" cy="118915"/>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Lst>
              <a:ahLst/>
              <a:cxnLst>
                <a:cxn ang="0">
                  <a:pos x="connsiteX0" y="connsiteY0"/>
                </a:cxn>
                <a:cxn ang="0">
                  <a:pos x="connsiteX1" y="connsiteY1"/>
                </a:cxn>
                <a:cxn ang="0">
                  <a:pos x="connsiteX2" y="connsiteY2"/>
                </a:cxn>
              </a:cxnLst>
              <a:rect l="l" t="t" r="r" b="b"/>
              <a:pathLst>
                <a:path w="1272086" h="489132">
                  <a:moveTo>
                    <a:pt x="0" y="0"/>
                  </a:moveTo>
                  <a:cubicBezTo>
                    <a:pt x="207034" y="222849"/>
                    <a:pt x="412562" y="481903"/>
                    <a:pt x="624576" y="488989"/>
                  </a:cubicBezTo>
                  <a:cubicBezTo>
                    <a:pt x="836590" y="496076"/>
                    <a:pt x="1047799" y="242364"/>
                    <a:pt x="1272086" y="42519"/>
                  </a:cubicBezTo>
                </a:path>
              </a:pathLst>
            </a:custGeom>
            <a:no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9" name="Straight Connector 118"/>
            <p:cNvCxnSpPr/>
            <p:nvPr/>
          </p:nvCxnSpPr>
          <p:spPr>
            <a:xfrm flipV="1">
              <a:off x="3311505" y="4388492"/>
              <a:ext cx="0" cy="29378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3311505" y="4875674"/>
              <a:ext cx="2" cy="28971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p:cNvSpPr txBox="1">
              <a:spLocks/>
            </p:cNvSpPr>
            <p:nvPr>
              <p:custDataLst>
                <p:tags r:id="rId10"/>
              </p:custDataLst>
            </p:nvPr>
          </p:nvSpPr>
          <p:spPr>
            <a:xfrm>
              <a:off x="5474183" y="4658422"/>
              <a:ext cx="1974059" cy="3810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Clr>
                  <a:srgbClr val="193157"/>
                </a:buClr>
                <a:buNone/>
              </a:pPr>
              <a:r>
                <a:rPr lang="en-US" sz="1600" dirty="0" smtClean="0"/>
                <a:t>Steel chamber wall</a:t>
              </a:r>
              <a:endParaRPr lang="en-US" sz="1600" dirty="0"/>
            </a:p>
          </p:txBody>
        </p:sp>
        <p:cxnSp>
          <p:nvCxnSpPr>
            <p:cNvPr id="27" name="Straight Arrow Connector 26"/>
            <p:cNvCxnSpPr/>
            <p:nvPr/>
          </p:nvCxnSpPr>
          <p:spPr>
            <a:xfrm flipH="1">
              <a:off x="5211065" y="5131184"/>
              <a:ext cx="2088369"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04849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19365" cy="4392000"/>
          </a:xfrm>
        </p:spPr>
        <p:txBody>
          <a:bodyPr>
            <a:noAutofit/>
          </a:bodyPr>
          <a:lstStyle/>
          <a:p>
            <a:pPr>
              <a:spcBef>
                <a:spcPts val="0"/>
              </a:spcBef>
              <a:spcAft>
                <a:spcPts val="1200"/>
              </a:spcAft>
            </a:pPr>
            <a:r>
              <a:rPr lang="en-US" dirty="0" smtClean="0"/>
              <a:t>Particles </a:t>
            </a:r>
            <a:r>
              <a:rPr lang="en-US" dirty="0"/>
              <a:t>of a liquid move more freely than </a:t>
            </a:r>
            <a:r>
              <a:rPr lang="en-US" dirty="0" smtClean="0"/>
              <a:t>a solid</a:t>
            </a:r>
          </a:p>
          <a:p>
            <a:pPr>
              <a:spcBef>
                <a:spcPts val="0"/>
              </a:spcBef>
              <a:spcAft>
                <a:spcPts val="1200"/>
              </a:spcAft>
            </a:pPr>
            <a:r>
              <a:rPr lang="en-US" dirty="0" smtClean="0"/>
              <a:t>Particles </a:t>
            </a:r>
            <a:r>
              <a:rPr lang="en-US" dirty="0"/>
              <a:t>of a liquid </a:t>
            </a:r>
            <a:r>
              <a:rPr lang="en-US" dirty="0" smtClean="0"/>
              <a:t>can flow</a:t>
            </a:r>
          </a:p>
          <a:p>
            <a:pPr>
              <a:spcBef>
                <a:spcPts val="0"/>
              </a:spcBef>
              <a:spcAft>
                <a:spcPts val="1200"/>
              </a:spcAft>
            </a:pPr>
            <a:r>
              <a:rPr lang="en-US" dirty="0" smtClean="0"/>
              <a:t>They can move in relation to each other</a:t>
            </a:r>
          </a:p>
          <a:p>
            <a:pPr>
              <a:spcBef>
                <a:spcPts val="0"/>
              </a:spcBef>
              <a:spcAft>
                <a:spcPts val="1200"/>
              </a:spcAft>
            </a:pPr>
            <a:r>
              <a:rPr lang="en-US" dirty="0" smtClean="0"/>
              <a:t>Conform </a:t>
            </a:r>
            <a:r>
              <a:rPr lang="en-US" dirty="0"/>
              <a:t>to the shape of a </a:t>
            </a:r>
            <a:r>
              <a:rPr lang="en-US" dirty="0" smtClean="0"/>
              <a:t>container</a:t>
            </a:r>
          </a:p>
          <a:p>
            <a:pPr>
              <a:spcBef>
                <a:spcPts val="0"/>
              </a:spcBef>
              <a:spcAft>
                <a:spcPts val="1200"/>
              </a:spcAft>
            </a:pPr>
            <a:r>
              <a:rPr lang="en-US" dirty="0" smtClean="0"/>
              <a:t>Example: </a:t>
            </a:r>
            <a:r>
              <a:rPr lang="en-US" dirty="0"/>
              <a:t>i</a:t>
            </a:r>
            <a:r>
              <a:rPr lang="en-US" dirty="0" smtClean="0"/>
              <a:t>sopropyl alcohol spill, flows </a:t>
            </a:r>
            <a:r>
              <a:rPr lang="en-US" dirty="0"/>
              <a:t>to </a:t>
            </a:r>
            <a:r>
              <a:rPr lang="en-US" dirty="0" smtClean="0"/>
              <a:t>bottom of chamber</a:t>
            </a:r>
            <a:endParaRPr lang="en-US" dirty="0"/>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8</a:t>
            </a:fld>
            <a:endParaRPr lang="en-US" dirty="0"/>
          </a:p>
        </p:txBody>
      </p:sp>
      <p:sp>
        <p:nvSpPr>
          <p:cNvPr id="2" name="Title 1"/>
          <p:cNvSpPr>
            <a:spLocks noGrp="1"/>
          </p:cNvSpPr>
          <p:nvPr>
            <p:ph type="title" idx="4294967295"/>
            <p:custDataLst>
              <p:tags r:id="rId5"/>
            </p:custDataLst>
          </p:nvPr>
        </p:nvSpPr>
        <p:spPr>
          <a:xfrm>
            <a:off x="294187" y="274638"/>
            <a:ext cx="8229600" cy="1143000"/>
          </a:xfrm>
          <a:prstGeom prst="rect">
            <a:avLst/>
          </a:prstGeom>
        </p:spPr>
        <p:txBody>
          <a:bodyPr/>
          <a:lstStyle/>
          <a:p>
            <a:pPr algn="l">
              <a:defRPr/>
            </a:pPr>
            <a:r>
              <a:rPr lang="en-US" baseline="30000" dirty="0" smtClean="0">
                <a:solidFill>
                  <a:srgbClr val="EF7D00"/>
                </a:solidFill>
                <a:latin typeface="Arial"/>
                <a:cs typeface="Arial"/>
              </a:rPr>
              <a:t/>
            </a:r>
            <a:br>
              <a:rPr lang="en-US" baseline="30000" dirty="0" smtClean="0">
                <a:solidFill>
                  <a:srgbClr val="EF7D00"/>
                </a:solidFill>
                <a:latin typeface="Arial"/>
                <a:cs typeface="Arial"/>
              </a:rPr>
            </a:br>
            <a:r>
              <a:rPr lang="en-US" baseline="30000" dirty="0" smtClean="0">
                <a:solidFill>
                  <a:srgbClr val="EF7D00"/>
                </a:solidFill>
                <a:latin typeface="Arial"/>
                <a:cs typeface="Arial"/>
              </a:rPr>
              <a:t>LIQUID</a:t>
            </a:r>
            <a:endParaRPr lang="de-DE" baseline="30000" dirty="0">
              <a:solidFill>
                <a:srgbClr val="EF7D00"/>
              </a:solidFill>
              <a:latin typeface="Arial"/>
              <a:cs typeface="Arial"/>
            </a:endParaRPr>
          </a:p>
        </p:txBody>
      </p:sp>
      <p:grpSp>
        <p:nvGrpSpPr>
          <p:cNvPr id="6" name="Group 5"/>
          <p:cNvGrpSpPr/>
          <p:nvPr/>
        </p:nvGrpSpPr>
        <p:grpSpPr>
          <a:xfrm>
            <a:off x="4382813" y="1595803"/>
            <a:ext cx="4697761" cy="2012120"/>
            <a:chOff x="2443411" y="4047421"/>
            <a:chExt cx="5365504" cy="2012120"/>
          </a:xfrm>
        </p:grpSpPr>
        <p:cxnSp>
          <p:nvCxnSpPr>
            <p:cNvPr id="8" name="Straight Connector 7"/>
            <p:cNvCxnSpPr/>
            <p:nvPr/>
          </p:nvCxnSpPr>
          <p:spPr>
            <a:xfrm>
              <a:off x="3311507" y="4674655"/>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11507" y="4880560"/>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custDataLst>
                <p:tags r:id="rId6"/>
              </p:custDataLst>
            </p:nvPr>
          </p:nvSpPr>
          <p:spPr>
            <a:xfrm>
              <a:off x="2473305" y="4617091"/>
              <a:ext cx="826618" cy="338554"/>
            </a:xfrm>
            <a:prstGeom prst="rect">
              <a:avLst/>
            </a:prstGeom>
            <a:noFill/>
          </p:spPr>
          <p:txBody>
            <a:bodyPr wrap="square" rtlCol="0">
              <a:spAutoFit/>
            </a:bodyPr>
            <a:lstStyle/>
            <a:p>
              <a:pPr algn="ctr"/>
              <a:r>
                <a:rPr lang="en-US" sz="1600" dirty="0" smtClean="0">
                  <a:solidFill>
                    <a:srgbClr val="404040"/>
                  </a:solidFill>
                </a:rPr>
                <a:t>RGA</a:t>
              </a:r>
              <a:endParaRPr lang="en-US" sz="1600" dirty="0">
                <a:solidFill>
                  <a:srgbClr val="404040"/>
                </a:solidFill>
              </a:endParaRPr>
            </a:p>
          </p:txBody>
        </p:sp>
        <p:cxnSp>
          <p:nvCxnSpPr>
            <p:cNvPr id="11" name="Straight Connector 10"/>
            <p:cNvCxnSpPr/>
            <p:nvPr/>
          </p:nvCxnSpPr>
          <p:spPr>
            <a:xfrm>
              <a:off x="3932042" y="4880561"/>
              <a:ext cx="0" cy="107305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206603" y="4159893"/>
              <a:ext cx="9902" cy="1793726"/>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932042" y="4159891"/>
              <a:ext cx="0" cy="514765"/>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48137" y="4380227"/>
              <a:ext cx="0" cy="77852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43411" y="5160018"/>
              <a:ext cx="868096"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311505" y="4880562"/>
              <a:ext cx="2" cy="269931"/>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7"/>
              </p:custDataLst>
            </p:nvPr>
          </p:nvSpPr>
          <p:spPr>
            <a:xfrm>
              <a:off x="3932044" y="4318005"/>
              <a:ext cx="1284463" cy="338554"/>
            </a:xfrm>
            <a:prstGeom prst="rect">
              <a:avLst/>
            </a:prstGeom>
            <a:noFill/>
          </p:spPr>
          <p:txBody>
            <a:bodyPr wrap="square" rtlCol="0">
              <a:spAutoFit/>
            </a:bodyPr>
            <a:lstStyle/>
            <a:p>
              <a:pPr algn="ctr">
                <a:spcAft>
                  <a:spcPts val="600"/>
                </a:spcAft>
              </a:pPr>
              <a:r>
                <a:rPr lang="en-US" sz="1600" dirty="0" smtClean="0">
                  <a:solidFill>
                    <a:srgbClr val="404040"/>
                  </a:solidFill>
                </a:rPr>
                <a:t>Chamber</a:t>
              </a:r>
              <a:endParaRPr lang="en-US" sz="1600" dirty="0">
                <a:solidFill>
                  <a:srgbClr val="404040"/>
                </a:solidFill>
              </a:endParaRPr>
            </a:p>
          </p:txBody>
        </p:sp>
        <p:cxnSp>
          <p:nvCxnSpPr>
            <p:cNvPr id="18" name="Straight Connector 17"/>
            <p:cNvCxnSpPr/>
            <p:nvPr/>
          </p:nvCxnSpPr>
          <p:spPr>
            <a:xfrm flipH="1" flipV="1">
              <a:off x="3311505" y="4388491"/>
              <a:ext cx="2" cy="269931"/>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55225" y="4387228"/>
              <a:ext cx="856282"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87705" y="4674656"/>
              <a:ext cx="0" cy="205907"/>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1" name="Freeform 20"/>
            <p:cNvSpPr/>
            <p:nvPr>
              <p:custDataLst>
                <p:tags r:id="rId8"/>
              </p:custDataLst>
            </p:nvPr>
          </p:nvSpPr>
          <p:spPr>
            <a:xfrm rot="10800000">
              <a:off x="4076447" y="5954223"/>
              <a:ext cx="993820" cy="100586"/>
            </a:xfrm>
            <a:custGeom>
              <a:avLst/>
              <a:gdLst>
                <a:gd name="connsiteX0" fmla="*/ 11242 w 994148"/>
                <a:gd name="connsiteY0" fmla="*/ 79293 h 86832"/>
                <a:gd name="connsiteX1" fmla="*/ 486942 w 994148"/>
                <a:gd name="connsiteY1" fmla="*/ 9 h 86832"/>
                <a:gd name="connsiteX2" fmla="*/ 983783 w 994148"/>
                <a:gd name="connsiteY2" fmla="*/ 74007 h 86832"/>
                <a:gd name="connsiteX3" fmla="*/ 11242 w 994148"/>
                <a:gd name="connsiteY3" fmla="*/ 79293 h 86832"/>
                <a:gd name="connsiteX0" fmla="*/ 10661 w 993738"/>
                <a:gd name="connsiteY0" fmla="*/ 70248 h 76435"/>
                <a:gd name="connsiteX1" fmla="*/ 495886 w 993738"/>
                <a:gd name="connsiteY1" fmla="*/ 11 h 76435"/>
                <a:gd name="connsiteX2" fmla="*/ 983202 w 993738"/>
                <a:gd name="connsiteY2" fmla="*/ 64962 h 76435"/>
                <a:gd name="connsiteX3" fmla="*/ 10661 w 993738"/>
                <a:gd name="connsiteY3" fmla="*/ 70248 h 76435"/>
                <a:gd name="connsiteX0" fmla="*/ 11695 w 993820"/>
                <a:gd name="connsiteY0" fmla="*/ 70248 h 76435"/>
                <a:gd name="connsiteX1" fmla="*/ 480252 w 993820"/>
                <a:gd name="connsiteY1" fmla="*/ 11 h 76435"/>
                <a:gd name="connsiteX2" fmla="*/ 984236 w 993820"/>
                <a:gd name="connsiteY2" fmla="*/ 64962 h 76435"/>
                <a:gd name="connsiteX3" fmla="*/ 11695 w 993820"/>
                <a:gd name="connsiteY3" fmla="*/ 70248 h 76435"/>
              </a:gdLst>
              <a:ahLst/>
              <a:cxnLst>
                <a:cxn ang="0">
                  <a:pos x="connsiteX0" y="connsiteY0"/>
                </a:cxn>
                <a:cxn ang="0">
                  <a:pos x="connsiteX1" y="connsiteY1"/>
                </a:cxn>
                <a:cxn ang="0">
                  <a:pos x="connsiteX2" y="connsiteY2"/>
                </a:cxn>
                <a:cxn ang="0">
                  <a:pos x="connsiteX3" y="connsiteY3"/>
                </a:cxn>
              </a:cxnLst>
              <a:rect l="l" t="t" r="r" b="b"/>
              <a:pathLst>
                <a:path w="993820" h="76435">
                  <a:moveTo>
                    <a:pt x="11695" y="70248"/>
                  </a:moveTo>
                  <a:cubicBezTo>
                    <a:pt x="-72302" y="59423"/>
                    <a:pt x="318162" y="892"/>
                    <a:pt x="480252" y="11"/>
                  </a:cubicBezTo>
                  <a:cubicBezTo>
                    <a:pt x="642342" y="-870"/>
                    <a:pt x="1062329" y="53256"/>
                    <a:pt x="984236" y="64962"/>
                  </a:cubicBezTo>
                  <a:cubicBezTo>
                    <a:pt x="906143" y="76668"/>
                    <a:pt x="95692" y="81073"/>
                    <a:pt x="11695" y="70248"/>
                  </a:cubicBezTo>
                  <a:close/>
                </a:path>
              </a:pathLst>
            </a:custGeom>
            <a:solidFill>
              <a:srgbClr val="0070C0"/>
            </a:solidFill>
            <a:ln w="63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reeform 21"/>
            <p:cNvSpPr/>
            <p:nvPr>
              <p:custDataLst>
                <p:tags r:id="rId9"/>
              </p:custDataLst>
            </p:nvPr>
          </p:nvSpPr>
          <p:spPr>
            <a:xfrm>
              <a:off x="3926601" y="5940642"/>
              <a:ext cx="1284463" cy="118899"/>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066"/>
                <a:gd name="connsiteX1" fmla="*/ 624576 w 1272086"/>
                <a:gd name="connsiteY1" fmla="*/ 488989 h 489066"/>
                <a:gd name="connsiteX2" fmla="*/ 1272086 w 1272086"/>
                <a:gd name="connsiteY2" fmla="*/ 31327 h 489066"/>
              </a:gdLst>
              <a:ahLst/>
              <a:cxnLst>
                <a:cxn ang="0">
                  <a:pos x="connsiteX0" y="connsiteY0"/>
                </a:cxn>
                <a:cxn ang="0">
                  <a:pos x="connsiteX1" y="connsiteY1"/>
                </a:cxn>
                <a:cxn ang="0">
                  <a:pos x="connsiteX2" y="connsiteY2"/>
                </a:cxn>
              </a:cxnLst>
              <a:rect l="l" t="t" r="r" b="b"/>
              <a:pathLst>
                <a:path w="1272086" h="489066">
                  <a:moveTo>
                    <a:pt x="0" y="0"/>
                  </a:moveTo>
                  <a:cubicBezTo>
                    <a:pt x="207034" y="222849"/>
                    <a:pt x="412562" y="483768"/>
                    <a:pt x="624576" y="488989"/>
                  </a:cubicBezTo>
                  <a:cubicBezTo>
                    <a:pt x="836590" y="494210"/>
                    <a:pt x="1047799" y="231172"/>
                    <a:pt x="1272086" y="31327"/>
                  </a:cubicBezTo>
                </a:path>
              </a:pathLst>
            </a:custGeom>
            <a:noFill/>
            <a:ln w="19050">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p:cNvSpPr/>
            <p:nvPr>
              <p:custDataLst>
                <p:tags r:id="rId10"/>
              </p:custDataLst>
            </p:nvPr>
          </p:nvSpPr>
          <p:spPr>
            <a:xfrm rot="10800000">
              <a:off x="3921159" y="4047421"/>
              <a:ext cx="1305347" cy="118915"/>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Lst>
              <a:ahLst/>
              <a:cxnLst>
                <a:cxn ang="0">
                  <a:pos x="connsiteX0" y="connsiteY0"/>
                </a:cxn>
                <a:cxn ang="0">
                  <a:pos x="connsiteX1" y="connsiteY1"/>
                </a:cxn>
                <a:cxn ang="0">
                  <a:pos x="connsiteX2" y="connsiteY2"/>
                </a:cxn>
              </a:cxnLst>
              <a:rect l="l" t="t" r="r" b="b"/>
              <a:pathLst>
                <a:path w="1272086" h="489132">
                  <a:moveTo>
                    <a:pt x="0" y="0"/>
                  </a:moveTo>
                  <a:cubicBezTo>
                    <a:pt x="207034" y="222849"/>
                    <a:pt x="412562" y="481903"/>
                    <a:pt x="624576" y="488989"/>
                  </a:cubicBezTo>
                  <a:cubicBezTo>
                    <a:pt x="836590" y="496076"/>
                    <a:pt x="1047799" y="242364"/>
                    <a:pt x="1272086" y="42519"/>
                  </a:cubicBezTo>
                </a:path>
              </a:pathLst>
            </a:custGeom>
            <a:no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Content Placeholder 2"/>
            <p:cNvSpPr txBox="1">
              <a:spLocks/>
            </p:cNvSpPr>
            <p:nvPr>
              <p:custDataLst>
                <p:tags r:id="rId11"/>
              </p:custDataLst>
            </p:nvPr>
          </p:nvSpPr>
          <p:spPr>
            <a:xfrm>
              <a:off x="5226506" y="5056756"/>
              <a:ext cx="2582409" cy="567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spcAft>
                  <a:spcPts val="1200"/>
                </a:spcAft>
                <a:buClr>
                  <a:srgbClr val="193157"/>
                </a:buClr>
                <a:buNone/>
              </a:pPr>
              <a:r>
                <a:rPr lang="en-US" sz="1600" dirty="0" smtClean="0"/>
                <a:t>Example: puddle of spilled liquid isopropyl alcohol</a:t>
              </a:r>
              <a:endParaRPr lang="en-US" sz="1600" dirty="0"/>
            </a:p>
          </p:txBody>
        </p:sp>
        <p:cxnSp>
          <p:nvCxnSpPr>
            <p:cNvPr id="125" name="Straight Connector 124"/>
            <p:cNvCxnSpPr/>
            <p:nvPr/>
          </p:nvCxnSpPr>
          <p:spPr>
            <a:xfrm flipV="1">
              <a:off x="3311505" y="4388492"/>
              <a:ext cx="0" cy="29378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H="1" flipV="1">
              <a:off x="3311505" y="4875674"/>
              <a:ext cx="2" cy="28971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396469" y="5940642"/>
              <a:ext cx="2073716" cy="1"/>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291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40000" y="1440000"/>
            <a:ext cx="4140179" cy="4392000"/>
          </a:xfrm>
        </p:spPr>
        <p:txBody>
          <a:bodyPr>
            <a:noAutofit/>
          </a:bodyPr>
          <a:lstStyle/>
          <a:p>
            <a:pPr>
              <a:spcBef>
                <a:spcPts val="0"/>
              </a:spcBef>
              <a:spcAft>
                <a:spcPts val="1200"/>
              </a:spcAft>
            </a:pPr>
            <a:r>
              <a:rPr lang="en-US" dirty="0" smtClean="0"/>
              <a:t>Gas particles move more freely than a solid or a liquid</a:t>
            </a:r>
          </a:p>
          <a:p>
            <a:pPr lvl="1">
              <a:spcBef>
                <a:spcPts val="0"/>
              </a:spcBef>
              <a:spcAft>
                <a:spcPts val="1200"/>
              </a:spcAft>
            </a:pPr>
            <a:r>
              <a:rPr lang="en-US" dirty="0" smtClean="0"/>
              <a:t>Gas spreads to fill the </a:t>
            </a:r>
            <a:r>
              <a:rPr lang="en-US" dirty="0"/>
              <a:t>available space </a:t>
            </a:r>
            <a:r>
              <a:rPr lang="en-US" dirty="0" smtClean="0"/>
              <a:t>or chamber</a:t>
            </a:r>
          </a:p>
          <a:p>
            <a:pPr lvl="1">
              <a:spcBef>
                <a:spcPts val="0"/>
              </a:spcBef>
              <a:spcAft>
                <a:spcPts val="1200"/>
              </a:spcAft>
            </a:pPr>
            <a:r>
              <a:rPr lang="en-US" dirty="0" smtClean="0"/>
              <a:t>Spreading process, </a:t>
            </a:r>
            <a:r>
              <a:rPr lang="en-US" dirty="0"/>
              <a:t>called </a:t>
            </a:r>
            <a:r>
              <a:rPr lang="en-US" dirty="0" smtClean="0"/>
              <a:t>diffusion, produces a </a:t>
            </a:r>
            <a:r>
              <a:rPr lang="en-US" dirty="0"/>
              <a:t>uniform </a:t>
            </a:r>
            <a:r>
              <a:rPr lang="en-US" dirty="0" smtClean="0"/>
              <a:t>distribution of the gas</a:t>
            </a:r>
          </a:p>
          <a:p>
            <a:pPr>
              <a:spcBef>
                <a:spcPts val="0"/>
              </a:spcBef>
              <a:spcAft>
                <a:spcPts val="1200"/>
              </a:spcAft>
            </a:pPr>
            <a:r>
              <a:rPr lang="en-US" dirty="0"/>
              <a:t>Example: </a:t>
            </a:r>
            <a:r>
              <a:rPr lang="en-US" dirty="0" smtClean="0"/>
              <a:t>Alcohol gas diffuses throughout </a:t>
            </a:r>
            <a:r>
              <a:rPr lang="en-US" dirty="0"/>
              <a:t>the </a:t>
            </a:r>
            <a:r>
              <a:rPr lang="en-US" dirty="0" smtClean="0"/>
              <a:t>chamber</a:t>
            </a:r>
          </a:p>
        </p:txBody>
      </p:sp>
      <p:sp>
        <p:nvSpPr>
          <p:cNvPr id="4" name="Footer Placeholder 3"/>
          <p:cNvSpPr>
            <a:spLocks noGrp="1"/>
          </p:cNvSpPr>
          <p:nvPr>
            <p:ph type="ftr" sz="quarter" idx="3"/>
            <p:custDataLst>
              <p:tags r:id="rId3"/>
            </p:custDataLst>
          </p:nvPr>
        </p:nvSpPr>
        <p:spPr/>
        <p:txBody>
          <a:bodyPr/>
          <a:lstStyle/>
          <a:p>
            <a:r>
              <a:rPr lang="en-US" dirty="0" smtClean="0">
                <a:solidFill>
                  <a:schemeClr val="tx1">
                    <a:lumMod val="75000"/>
                    <a:lumOff val="25000"/>
                  </a:schemeClr>
                </a:solidFill>
              </a:rPr>
              <a:t>Module 100: Gas Theory</a:t>
            </a:r>
            <a:endParaRPr lang="en-US" dirty="0">
              <a:solidFill>
                <a:schemeClr val="tx1">
                  <a:lumMod val="75000"/>
                  <a:lumOff val="25000"/>
                </a:schemeClr>
              </a:solidFill>
            </a:endParaRPr>
          </a:p>
        </p:txBody>
      </p:sp>
      <p:sp>
        <p:nvSpPr>
          <p:cNvPr id="5" name="Slide Number Placeholder 4"/>
          <p:cNvSpPr>
            <a:spLocks noGrp="1"/>
          </p:cNvSpPr>
          <p:nvPr>
            <p:ph type="sldNum" sz="quarter" idx="4"/>
            <p:custDataLst>
              <p:tags r:id="rId4"/>
            </p:custDataLst>
          </p:nvPr>
        </p:nvSpPr>
        <p:spPr/>
        <p:txBody>
          <a:bodyPr/>
          <a:lstStyle/>
          <a:p>
            <a:fld id="{B20746DB-6A1D-3D49-90D0-3E2AC33F20DE}" type="slidenum">
              <a:rPr lang="en-US" smtClean="0"/>
              <a:t>9</a:t>
            </a:fld>
            <a:endParaRPr lang="en-US" dirty="0"/>
          </a:p>
        </p:txBody>
      </p:sp>
      <p:sp>
        <p:nvSpPr>
          <p:cNvPr id="2" name="Title 1"/>
          <p:cNvSpPr>
            <a:spLocks noGrp="1"/>
          </p:cNvSpPr>
          <p:nvPr>
            <p:ph type="title" idx="4294967295"/>
            <p:custDataLst>
              <p:tags r:id="rId5"/>
            </p:custDataLst>
          </p:nvPr>
        </p:nvSpPr>
        <p:spPr>
          <a:xfrm>
            <a:off x="458556" y="297000"/>
            <a:ext cx="8229600" cy="1143000"/>
          </a:xfrm>
          <a:prstGeom prst="rect">
            <a:avLst/>
          </a:prstGeom>
        </p:spPr>
        <p:txBody>
          <a:bodyPr/>
          <a:lstStyle/>
          <a:p>
            <a:pPr algn="l"/>
            <a:r>
              <a:rPr lang="de-DE" baseline="30000" dirty="0" smtClean="0">
                <a:solidFill>
                  <a:srgbClr val="EF7D00"/>
                </a:solidFill>
                <a:latin typeface="Arial"/>
                <a:cs typeface="Arial"/>
              </a:rPr>
              <a:t>GAS</a:t>
            </a:r>
            <a:endParaRPr lang="en-US" dirty="0"/>
          </a:p>
        </p:txBody>
      </p:sp>
      <p:grpSp>
        <p:nvGrpSpPr>
          <p:cNvPr id="6" name="Group 5"/>
          <p:cNvGrpSpPr/>
          <p:nvPr/>
        </p:nvGrpSpPr>
        <p:grpSpPr>
          <a:xfrm>
            <a:off x="4337390" y="1439391"/>
            <a:ext cx="4636042" cy="2012120"/>
            <a:chOff x="2443411" y="4047421"/>
            <a:chExt cx="5277504" cy="2012120"/>
          </a:xfrm>
        </p:grpSpPr>
        <p:cxnSp>
          <p:nvCxnSpPr>
            <p:cNvPr id="7" name="Straight Connector 6"/>
            <p:cNvCxnSpPr/>
            <p:nvPr/>
          </p:nvCxnSpPr>
          <p:spPr>
            <a:xfrm>
              <a:off x="3311507" y="4674655"/>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11507" y="4880560"/>
              <a:ext cx="620537"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custDataLst>
                <p:tags r:id="rId6"/>
              </p:custDataLst>
            </p:nvPr>
          </p:nvSpPr>
          <p:spPr>
            <a:xfrm>
              <a:off x="2473305" y="4617091"/>
              <a:ext cx="826618" cy="338554"/>
            </a:xfrm>
            <a:prstGeom prst="rect">
              <a:avLst/>
            </a:prstGeom>
            <a:noFill/>
          </p:spPr>
          <p:txBody>
            <a:bodyPr wrap="square" rtlCol="0">
              <a:spAutoFit/>
            </a:bodyPr>
            <a:lstStyle/>
            <a:p>
              <a:pPr algn="ctr"/>
              <a:r>
                <a:rPr lang="en-US" sz="1600" dirty="0" smtClean="0">
                  <a:solidFill>
                    <a:srgbClr val="404040"/>
                  </a:solidFill>
                </a:rPr>
                <a:t>RGA</a:t>
              </a:r>
              <a:endParaRPr lang="en-US" sz="1600" dirty="0">
                <a:solidFill>
                  <a:srgbClr val="404040"/>
                </a:solidFill>
              </a:endParaRPr>
            </a:p>
          </p:txBody>
        </p:sp>
        <p:cxnSp>
          <p:nvCxnSpPr>
            <p:cNvPr id="10" name="Straight Connector 9"/>
            <p:cNvCxnSpPr/>
            <p:nvPr/>
          </p:nvCxnSpPr>
          <p:spPr>
            <a:xfrm>
              <a:off x="3932042" y="4880561"/>
              <a:ext cx="0" cy="107305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206603" y="4159893"/>
              <a:ext cx="9902" cy="1793726"/>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932042" y="4159891"/>
              <a:ext cx="0" cy="514765"/>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48137" y="4380227"/>
              <a:ext cx="0" cy="778528"/>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43411" y="5160018"/>
              <a:ext cx="868096"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311505" y="4875674"/>
              <a:ext cx="2" cy="28971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7"/>
              </p:custDataLst>
            </p:nvPr>
          </p:nvSpPr>
          <p:spPr>
            <a:xfrm>
              <a:off x="3932044" y="4318005"/>
              <a:ext cx="1284463" cy="338554"/>
            </a:xfrm>
            <a:prstGeom prst="rect">
              <a:avLst/>
            </a:prstGeom>
            <a:noFill/>
          </p:spPr>
          <p:txBody>
            <a:bodyPr wrap="square" rtlCol="0">
              <a:spAutoFit/>
            </a:bodyPr>
            <a:lstStyle/>
            <a:p>
              <a:pPr algn="ctr">
                <a:spcAft>
                  <a:spcPts val="600"/>
                </a:spcAft>
              </a:pPr>
              <a:r>
                <a:rPr lang="en-US" sz="1600" dirty="0" smtClean="0">
                  <a:solidFill>
                    <a:srgbClr val="404040"/>
                  </a:solidFill>
                </a:rPr>
                <a:t>Chamber</a:t>
              </a:r>
              <a:endParaRPr lang="en-US" sz="1600" dirty="0">
                <a:solidFill>
                  <a:srgbClr val="404040"/>
                </a:solidFill>
              </a:endParaRPr>
            </a:p>
          </p:txBody>
        </p:sp>
        <p:cxnSp>
          <p:nvCxnSpPr>
            <p:cNvPr id="18" name="Straight Connector 17"/>
            <p:cNvCxnSpPr/>
            <p:nvPr/>
          </p:nvCxnSpPr>
          <p:spPr>
            <a:xfrm flipV="1">
              <a:off x="3311505" y="4388492"/>
              <a:ext cx="0" cy="293784"/>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55225" y="4387228"/>
              <a:ext cx="856282" cy="0"/>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87705" y="4674656"/>
              <a:ext cx="0" cy="205907"/>
            </a:xfrm>
            <a:prstGeom prst="line">
              <a:avLst/>
            </a:prstGeom>
            <a:ln>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custDataLst>
                <p:tags r:id="rId8"/>
              </p:custDataLst>
            </p:nvPr>
          </p:nvSpPr>
          <p:spPr>
            <a:xfrm rot="10800000">
              <a:off x="4076447" y="5954223"/>
              <a:ext cx="993820" cy="100586"/>
            </a:xfrm>
            <a:custGeom>
              <a:avLst/>
              <a:gdLst>
                <a:gd name="connsiteX0" fmla="*/ 11242 w 994148"/>
                <a:gd name="connsiteY0" fmla="*/ 79293 h 86832"/>
                <a:gd name="connsiteX1" fmla="*/ 486942 w 994148"/>
                <a:gd name="connsiteY1" fmla="*/ 9 h 86832"/>
                <a:gd name="connsiteX2" fmla="*/ 983783 w 994148"/>
                <a:gd name="connsiteY2" fmla="*/ 74007 h 86832"/>
                <a:gd name="connsiteX3" fmla="*/ 11242 w 994148"/>
                <a:gd name="connsiteY3" fmla="*/ 79293 h 86832"/>
                <a:gd name="connsiteX0" fmla="*/ 10661 w 993738"/>
                <a:gd name="connsiteY0" fmla="*/ 70248 h 76435"/>
                <a:gd name="connsiteX1" fmla="*/ 495886 w 993738"/>
                <a:gd name="connsiteY1" fmla="*/ 11 h 76435"/>
                <a:gd name="connsiteX2" fmla="*/ 983202 w 993738"/>
                <a:gd name="connsiteY2" fmla="*/ 64962 h 76435"/>
                <a:gd name="connsiteX3" fmla="*/ 10661 w 993738"/>
                <a:gd name="connsiteY3" fmla="*/ 70248 h 76435"/>
                <a:gd name="connsiteX0" fmla="*/ 11695 w 993820"/>
                <a:gd name="connsiteY0" fmla="*/ 70248 h 76435"/>
                <a:gd name="connsiteX1" fmla="*/ 480252 w 993820"/>
                <a:gd name="connsiteY1" fmla="*/ 11 h 76435"/>
                <a:gd name="connsiteX2" fmla="*/ 984236 w 993820"/>
                <a:gd name="connsiteY2" fmla="*/ 64962 h 76435"/>
                <a:gd name="connsiteX3" fmla="*/ 11695 w 993820"/>
                <a:gd name="connsiteY3" fmla="*/ 70248 h 76435"/>
              </a:gdLst>
              <a:ahLst/>
              <a:cxnLst>
                <a:cxn ang="0">
                  <a:pos x="connsiteX0" y="connsiteY0"/>
                </a:cxn>
                <a:cxn ang="0">
                  <a:pos x="connsiteX1" y="connsiteY1"/>
                </a:cxn>
                <a:cxn ang="0">
                  <a:pos x="connsiteX2" y="connsiteY2"/>
                </a:cxn>
                <a:cxn ang="0">
                  <a:pos x="connsiteX3" y="connsiteY3"/>
                </a:cxn>
              </a:cxnLst>
              <a:rect l="l" t="t" r="r" b="b"/>
              <a:pathLst>
                <a:path w="993820" h="76435">
                  <a:moveTo>
                    <a:pt x="11695" y="70248"/>
                  </a:moveTo>
                  <a:cubicBezTo>
                    <a:pt x="-72302" y="59423"/>
                    <a:pt x="318162" y="892"/>
                    <a:pt x="480252" y="11"/>
                  </a:cubicBezTo>
                  <a:cubicBezTo>
                    <a:pt x="642342" y="-870"/>
                    <a:pt x="1062329" y="53256"/>
                    <a:pt x="984236" y="64962"/>
                  </a:cubicBezTo>
                  <a:cubicBezTo>
                    <a:pt x="906143" y="76668"/>
                    <a:pt x="95692" y="81073"/>
                    <a:pt x="11695" y="70248"/>
                  </a:cubicBezTo>
                  <a:close/>
                </a:path>
              </a:pathLst>
            </a:custGeom>
            <a:solidFill>
              <a:srgbClr val="0070C0"/>
            </a:solidFill>
            <a:ln w="63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reeform 23"/>
            <p:cNvSpPr/>
            <p:nvPr>
              <p:custDataLst>
                <p:tags r:id="rId9"/>
              </p:custDataLst>
            </p:nvPr>
          </p:nvSpPr>
          <p:spPr>
            <a:xfrm>
              <a:off x="3926601" y="5940642"/>
              <a:ext cx="1284463" cy="118899"/>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066"/>
                <a:gd name="connsiteX1" fmla="*/ 624576 w 1272086"/>
                <a:gd name="connsiteY1" fmla="*/ 488989 h 489066"/>
                <a:gd name="connsiteX2" fmla="*/ 1272086 w 1272086"/>
                <a:gd name="connsiteY2" fmla="*/ 31327 h 489066"/>
              </a:gdLst>
              <a:ahLst/>
              <a:cxnLst>
                <a:cxn ang="0">
                  <a:pos x="connsiteX0" y="connsiteY0"/>
                </a:cxn>
                <a:cxn ang="0">
                  <a:pos x="connsiteX1" y="connsiteY1"/>
                </a:cxn>
                <a:cxn ang="0">
                  <a:pos x="connsiteX2" y="connsiteY2"/>
                </a:cxn>
              </a:cxnLst>
              <a:rect l="l" t="t" r="r" b="b"/>
              <a:pathLst>
                <a:path w="1272086" h="489066">
                  <a:moveTo>
                    <a:pt x="0" y="0"/>
                  </a:moveTo>
                  <a:cubicBezTo>
                    <a:pt x="207034" y="222849"/>
                    <a:pt x="412562" y="483768"/>
                    <a:pt x="624576" y="488989"/>
                  </a:cubicBezTo>
                  <a:cubicBezTo>
                    <a:pt x="836590" y="494210"/>
                    <a:pt x="1047799" y="231172"/>
                    <a:pt x="1272086" y="31327"/>
                  </a:cubicBezTo>
                </a:path>
              </a:pathLst>
            </a:custGeom>
            <a:noFill/>
            <a:ln w="19050">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reeform 25"/>
            <p:cNvSpPr/>
            <p:nvPr>
              <p:custDataLst>
                <p:tags r:id="rId10"/>
              </p:custDataLst>
            </p:nvPr>
          </p:nvSpPr>
          <p:spPr>
            <a:xfrm rot="10800000">
              <a:off x="3921159" y="4047421"/>
              <a:ext cx="1305347" cy="118915"/>
            </a:xfrm>
            <a:custGeom>
              <a:avLst/>
              <a:gdLst>
                <a:gd name="connsiteX0" fmla="*/ 0 w 1293962"/>
                <a:gd name="connsiteY0" fmla="*/ 0 h 457673"/>
                <a:gd name="connsiteX1" fmla="*/ 629728 w 1293962"/>
                <a:gd name="connsiteY1" fmla="*/ 457200 h 457673"/>
                <a:gd name="connsiteX2" fmla="*/ 1293962 w 1293962"/>
                <a:gd name="connsiteY2" fmla="*/ 69011 h 457673"/>
                <a:gd name="connsiteX0" fmla="*/ 0 w 1264359"/>
                <a:gd name="connsiteY0" fmla="*/ 13410 h 470623"/>
                <a:gd name="connsiteX1" fmla="*/ 629728 w 1264359"/>
                <a:gd name="connsiteY1" fmla="*/ 470610 h 470623"/>
                <a:gd name="connsiteX2" fmla="*/ 1264359 w 1264359"/>
                <a:gd name="connsiteY2" fmla="*/ 0 h 470623"/>
                <a:gd name="connsiteX0" fmla="*/ 0 w 1272086"/>
                <a:gd name="connsiteY0" fmla="*/ 55789 h 513249"/>
                <a:gd name="connsiteX1" fmla="*/ 629728 w 1272086"/>
                <a:gd name="connsiteY1" fmla="*/ 512989 h 513249"/>
                <a:gd name="connsiteX2" fmla="*/ 1272086 w 1272086"/>
                <a:gd name="connsiteY2" fmla="*/ 0 h 513249"/>
                <a:gd name="connsiteX0" fmla="*/ 0 w 1272086"/>
                <a:gd name="connsiteY0" fmla="*/ 13409 h 513002"/>
                <a:gd name="connsiteX1" fmla="*/ 629728 w 1272086"/>
                <a:gd name="connsiteY1" fmla="*/ 512989 h 513002"/>
                <a:gd name="connsiteX2" fmla="*/ 1272086 w 1272086"/>
                <a:gd name="connsiteY2" fmla="*/ 0 h 513002"/>
                <a:gd name="connsiteX0" fmla="*/ 0 w 1272086"/>
                <a:gd name="connsiteY0" fmla="*/ 13409 h 502410"/>
                <a:gd name="connsiteX1" fmla="*/ 624576 w 1272086"/>
                <a:gd name="connsiteY1" fmla="*/ 502398 h 502410"/>
                <a:gd name="connsiteX2" fmla="*/ 1272086 w 1272086"/>
                <a:gd name="connsiteY2" fmla="*/ 0 h 502410"/>
                <a:gd name="connsiteX0" fmla="*/ 0 w 1272086"/>
                <a:gd name="connsiteY0" fmla="*/ 0 h 489132"/>
                <a:gd name="connsiteX1" fmla="*/ 624576 w 1272086"/>
                <a:gd name="connsiteY1" fmla="*/ 488989 h 489132"/>
                <a:gd name="connsiteX2" fmla="*/ 1272086 w 1272086"/>
                <a:gd name="connsiteY2" fmla="*/ 42519 h 489132"/>
                <a:gd name="connsiteX0" fmla="*/ 0 w 1272086"/>
                <a:gd name="connsiteY0" fmla="*/ 0 h 489132"/>
                <a:gd name="connsiteX1" fmla="*/ 624576 w 1272086"/>
                <a:gd name="connsiteY1" fmla="*/ 488989 h 489132"/>
                <a:gd name="connsiteX2" fmla="*/ 1272086 w 1272086"/>
                <a:gd name="connsiteY2" fmla="*/ 42519 h 489132"/>
              </a:gdLst>
              <a:ahLst/>
              <a:cxnLst>
                <a:cxn ang="0">
                  <a:pos x="connsiteX0" y="connsiteY0"/>
                </a:cxn>
                <a:cxn ang="0">
                  <a:pos x="connsiteX1" y="connsiteY1"/>
                </a:cxn>
                <a:cxn ang="0">
                  <a:pos x="connsiteX2" y="connsiteY2"/>
                </a:cxn>
              </a:cxnLst>
              <a:rect l="l" t="t" r="r" b="b"/>
              <a:pathLst>
                <a:path w="1272086" h="489132">
                  <a:moveTo>
                    <a:pt x="0" y="0"/>
                  </a:moveTo>
                  <a:cubicBezTo>
                    <a:pt x="207034" y="222849"/>
                    <a:pt x="412562" y="481903"/>
                    <a:pt x="624576" y="488989"/>
                  </a:cubicBezTo>
                  <a:cubicBezTo>
                    <a:pt x="836590" y="496076"/>
                    <a:pt x="1047799" y="242364"/>
                    <a:pt x="1272086" y="42519"/>
                  </a:cubicBezTo>
                </a:path>
              </a:pathLst>
            </a:custGeom>
            <a:noFill/>
            <a:ln w="19050">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custDataLst>
                <p:tags r:id="rId11"/>
              </p:custDataLst>
            </p:nvPr>
          </p:nvSpPr>
          <p:spPr>
            <a:xfrm>
              <a:off x="5092786" y="5840680"/>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custDataLst>
                <p:tags r:id="rId12"/>
              </p:custDataLst>
            </p:nvPr>
          </p:nvSpPr>
          <p:spPr>
            <a:xfrm>
              <a:off x="4968964" y="5817821"/>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custDataLst>
                <p:tags r:id="rId13"/>
              </p:custDataLst>
            </p:nvPr>
          </p:nvSpPr>
          <p:spPr>
            <a:xfrm>
              <a:off x="4837254" y="583894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custDataLst>
                <p:tags r:id="rId14"/>
              </p:custDataLst>
            </p:nvPr>
          </p:nvSpPr>
          <p:spPr>
            <a:xfrm>
              <a:off x="4285008" y="4645033"/>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custDataLst>
                <p:tags r:id="rId15"/>
              </p:custDataLst>
            </p:nvPr>
          </p:nvSpPr>
          <p:spPr>
            <a:xfrm>
              <a:off x="5074024" y="4229729"/>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custDataLst>
                <p:tags r:id="rId16"/>
              </p:custDataLst>
            </p:nvPr>
          </p:nvSpPr>
          <p:spPr>
            <a:xfrm>
              <a:off x="5085227" y="4400018"/>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custDataLst>
                <p:tags r:id="rId17"/>
              </p:custDataLst>
            </p:nvPr>
          </p:nvSpPr>
          <p:spPr>
            <a:xfrm>
              <a:off x="4013047" y="4484267"/>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custDataLst>
                <p:tags r:id="rId18"/>
              </p:custDataLst>
            </p:nvPr>
          </p:nvSpPr>
          <p:spPr>
            <a:xfrm>
              <a:off x="4131141" y="584693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custDataLst>
                <p:tags r:id="rId19"/>
              </p:custDataLst>
            </p:nvPr>
          </p:nvSpPr>
          <p:spPr>
            <a:xfrm>
              <a:off x="4142570" y="4577088"/>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custDataLst>
                <p:tags r:id="rId20"/>
              </p:custDataLst>
            </p:nvPr>
          </p:nvSpPr>
          <p:spPr>
            <a:xfrm>
              <a:off x="4023881" y="4682277"/>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custDataLst>
                <p:tags r:id="rId21"/>
              </p:custDataLst>
            </p:nvPr>
          </p:nvSpPr>
          <p:spPr>
            <a:xfrm>
              <a:off x="3886489" y="4768308"/>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custDataLst>
                <p:tags r:id="rId22"/>
              </p:custDataLst>
            </p:nvPr>
          </p:nvSpPr>
          <p:spPr>
            <a:xfrm>
              <a:off x="3715750" y="4724237"/>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custDataLst>
                <p:tags r:id="rId23"/>
              </p:custDataLst>
            </p:nvPr>
          </p:nvSpPr>
          <p:spPr>
            <a:xfrm>
              <a:off x="3566164" y="479430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7" name="Group 66"/>
            <p:cNvGrpSpPr/>
            <p:nvPr/>
          </p:nvGrpSpPr>
          <p:grpSpPr>
            <a:xfrm>
              <a:off x="4076446" y="4743280"/>
              <a:ext cx="270508" cy="147907"/>
              <a:chOff x="7257691" y="5286326"/>
              <a:chExt cx="270508" cy="147907"/>
            </a:xfrm>
          </p:grpSpPr>
          <p:sp>
            <p:nvSpPr>
              <p:cNvPr id="68" name="Oval 67"/>
              <p:cNvSpPr/>
              <p:nvPr>
                <p:custDataLst>
                  <p:tags r:id="rId85"/>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custDataLst>
                  <p:tags r:id="rId86"/>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custDataLst>
                  <p:tags r:id="rId87"/>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4433576" y="4595373"/>
              <a:ext cx="270508" cy="147907"/>
              <a:chOff x="7257691" y="5286326"/>
              <a:chExt cx="270508" cy="147907"/>
            </a:xfrm>
          </p:grpSpPr>
          <p:sp>
            <p:nvSpPr>
              <p:cNvPr id="72" name="Oval 71"/>
              <p:cNvSpPr/>
              <p:nvPr>
                <p:custDataLst>
                  <p:tags r:id="rId82"/>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custDataLst>
                  <p:tags r:id="rId83"/>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custDataLst>
                  <p:tags r:id="rId84"/>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5" name="Group 74"/>
            <p:cNvGrpSpPr/>
            <p:nvPr/>
          </p:nvGrpSpPr>
          <p:grpSpPr>
            <a:xfrm>
              <a:off x="4087877" y="4966531"/>
              <a:ext cx="270508" cy="147907"/>
              <a:chOff x="7257691" y="5286326"/>
              <a:chExt cx="270508" cy="147907"/>
            </a:xfrm>
          </p:grpSpPr>
          <p:sp>
            <p:nvSpPr>
              <p:cNvPr id="76" name="Oval 75"/>
              <p:cNvSpPr/>
              <p:nvPr>
                <p:custDataLst>
                  <p:tags r:id="rId79"/>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custDataLst>
                  <p:tags r:id="rId80"/>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p:nvPr>
                <p:custDataLst>
                  <p:tags r:id="rId81"/>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9" name="Group 78"/>
            <p:cNvGrpSpPr/>
            <p:nvPr/>
          </p:nvGrpSpPr>
          <p:grpSpPr>
            <a:xfrm rot="20640309">
              <a:off x="4056124" y="4214182"/>
              <a:ext cx="270508" cy="147907"/>
              <a:chOff x="7257691" y="5286326"/>
              <a:chExt cx="270508" cy="147907"/>
            </a:xfrm>
          </p:grpSpPr>
          <p:sp>
            <p:nvSpPr>
              <p:cNvPr id="80" name="Oval 79"/>
              <p:cNvSpPr/>
              <p:nvPr>
                <p:custDataLst>
                  <p:tags r:id="rId76"/>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p:cNvSpPr/>
              <p:nvPr>
                <p:custDataLst>
                  <p:tags r:id="rId77"/>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p:cNvSpPr/>
              <p:nvPr>
                <p:custDataLst>
                  <p:tags r:id="rId78"/>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rot="10592268">
              <a:off x="4406497" y="4171253"/>
              <a:ext cx="270508" cy="147907"/>
              <a:chOff x="7257691" y="5286326"/>
              <a:chExt cx="270508" cy="147907"/>
            </a:xfrm>
          </p:grpSpPr>
          <p:sp>
            <p:nvSpPr>
              <p:cNvPr id="84" name="Oval 83"/>
              <p:cNvSpPr/>
              <p:nvPr>
                <p:custDataLst>
                  <p:tags r:id="rId73"/>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p:nvPr>
                <p:custDataLst>
                  <p:tags r:id="rId74"/>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Oval 85"/>
              <p:cNvSpPr/>
              <p:nvPr>
                <p:custDataLst>
                  <p:tags r:id="rId75"/>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4713427" y="4189195"/>
              <a:ext cx="270508" cy="147907"/>
              <a:chOff x="7257691" y="5286326"/>
              <a:chExt cx="270508" cy="147907"/>
            </a:xfrm>
          </p:grpSpPr>
          <p:sp>
            <p:nvSpPr>
              <p:cNvPr id="88" name="Oval 87"/>
              <p:cNvSpPr/>
              <p:nvPr>
                <p:custDataLst>
                  <p:tags r:id="rId70"/>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custDataLst>
                  <p:tags r:id="rId71"/>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custDataLst>
                  <p:tags r:id="rId72"/>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4860436" y="4510516"/>
              <a:ext cx="270508" cy="147907"/>
              <a:chOff x="7257691" y="5286326"/>
              <a:chExt cx="270508" cy="147907"/>
            </a:xfrm>
          </p:grpSpPr>
          <p:sp>
            <p:nvSpPr>
              <p:cNvPr id="92" name="Oval 91"/>
              <p:cNvSpPr/>
              <p:nvPr>
                <p:custDataLst>
                  <p:tags r:id="rId67"/>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custDataLst>
                  <p:tags r:id="rId68"/>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custDataLst>
                  <p:tags r:id="rId69"/>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5" name="Group 94"/>
            <p:cNvGrpSpPr/>
            <p:nvPr/>
          </p:nvGrpSpPr>
          <p:grpSpPr>
            <a:xfrm>
              <a:off x="4847148" y="4741020"/>
              <a:ext cx="270508" cy="147907"/>
              <a:chOff x="7257691" y="5286326"/>
              <a:chExt cx="270508" cy="147907"/>
            </a:xfrm>
          </p:grpSpPr>
          <p:sp>
            <p:nvSpPr>
              <p:cNvPr id="96" name="Oval 95"/>
              <p:cNvSpPr/>
              <p:nvPr>
                <p:custDataLst>
                  <p:tags r:id="rId64"/>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custDataLst>
                  <p:tags r:id="rId65"/>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custDataLst>
                  <p:tags r:id="rId66"/>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9" name="Group 98"/>
            <p:cNvGrpSpPr/>
            <p:nvPr/>
          </p:nvGrpSpPr>
          <p:grpSpPr>
            <a:xfrm>
              <a:off x="4858579" y="4955646"/>
              <a:ext cx="270508" cy="147907"/>
              <a:chOff x="7257691" y="5286326"/>
              <a:chExt cx="270508" cy="147907"/>
            </a:xfrm>
          </p:grpSpPr>
          <p:sp>
            <p:nvSpPr>
              <p:cNvPr id="100" name="Oval 99"/>
              <p:cNvSpPr/>
              <p:nvPr>
                <p:custDataLst>
                  <p:tags r:id="rId61"/>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custDataLst>
                  <p:tags r:id="rId62"/>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custDataLst>
                  <p:tags r:id="rId63"/>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3" name="Group 102"/>
            <p:cNvGrpSpPr/>
            <p:nvPr/>
          </p:nvGrpSpPr>
          <p:grpSpPr>
            <a:xfrm>
              <a:off x="4867996" y="5160020"/>
              <a:ext cx="270508" cy="147907"/>
              <a:chOff x="7257691" y="5286326"/>
              <a:chExt cx="270508" cy="147907"/>
            </a:xfrm>
          </p:grpSpPr>
          <p:sp>
            <p:nvSpPr>
              <p:cNvPr id="104" name="Oval 103"/>
              <p:cNvSpPr/>
              <p:nvPr>
                <p:custDataLst>
                  <p:tags r:id="rId58"/>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custDataLst>
                  <p:tags r:id="rId59"/>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custDataLst>
                  <p:tags r:id="rId60"/>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7" name="Group 106"/>
            <p:cNvGrpSpPr/>
            <p:nvPr/>
          </p:nvGrpSpPr>
          <p:grpSpPr>
            <a:xfrm>
              <a:off x="4847151" y="5393348"/>
              <a:ext cx="270508" cy="147907"/>
              <a:chOff x="7257691" y="5286326"/>
              <a:chExt cx="270508" cy="147907"/>
            </a:xfrm>
          </p:grpSpPr>
          <p:sp>
            <p:nvSpPr>
              <p:cNvPr id="108" name="Oval 107"/>
              <p:cNvSpPr/>
              <p:nvPr>
                <p:custDataLst>
                  <p:tags r:id="rId55"/>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custDataLst>
                  <p:tags r:id="rId56"/>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custDataLst>
                  <p:tags r:id="rId57"/>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1" name="Group 110"/>
            <p:cNvGrpSpPr/>
            <p:nvPr/>
          </p:nvGrpSpPr>
          <p:grpSpPr>
            <a:xfrm>
              <a:off x="4835719" y="5596841"/>
              <a:ext cx="270508" cy="147907"/>
              <a:chOff x="7257691" y="5286326"/>
              <a:chExt cx="270508" cy="147907"/>
            </a:xfrm>
          </p:grpSpPr>
          <p:sp>
            <p:nvSpPr>
              <p:cNvPr id="112" name="Oval 111"/>
              <p:cNvSpPr/>
              <p:nvPr>
                <p:custDataLst>
                  <p:tags r:id="rId52"/>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p:cNvSpPr/>
              <p:nvPr>
                <p:custDataLst>
                  <p:tags r:id="rId53"/>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p:custDataLst>
                  <p:tags r:id="rId54"/>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5" name="Group 114"/>
            <p:cNvGrpSpPr/>
            <p:nvPr/>
          </p:nvGrpSpPr>
          <p:grpSpPr>
            <a:xfrm>
              <a:off x="4450713" y="4809281"/>
              <a:ext cx="270508" cy="147907"/>
              <a:chOff x="7257691" y="5286326"/>
              <a:chExt cx="270508" cy="147907"/>
            </a:xfrm>
          </p:grpSpPr>
          <p:sp>
            <p:nvSpPr>
              <p:cNvPr id="116" name="Oval 115"/>
              <p:cNvSpPr/>
              <p:nvPr>
                <p:custDataLst>
                  <p:tags r:id="rId49"/>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p:nvPr>
                <p:custDataLst>
                  <p:tags r:id="rId50"/>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p:cNvSpPr/>
              <p:nvPr>
                <p:custDataLst>
                  <p:tags r:id="rId51"/>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9" name="Group 118"/>
            <p:cNvGrpSpPr/>
            <p:nvPr/>
          </p:nvGrpSpPr>
          <p:grpSpPr>
            <a:xfrm>
              <a:off x="4479295" y="5068719"/>
              <a:ext cx="270508" cy="147907"/>
              <a:chOff x="7257691" y="5286326"/>
              <a:chExt cx="270508" cy="147907"/>
            </a:xfrm>
          </p:grpSpPr>
          <p:sp>
            <p:nvSpPr>
              <p:cNvPr id="120" name="Oval 119"/>
              <p:cNvSpPr/>
              <p:nvPr>
                <p:custDataLst>
                  <p:tags r:id="rId46"/>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p:nvPr>
                <p:custDataLst>
                  <p:tags r:id="rId47"/>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custDataLst>
                  <p:tags r:id="rId48"/>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3" name="Group 122"/>
            <p:cNvGrpSpPr/>
            <p:nvPr/>
          </p:nvGrpSpPr>
          <p:grpSpPr>
            <a:xfrm>
              <a:off x="4474404" y="5277621"/>
              <a:ext cx="270508" cy="147907"/>
              <a:chOff x="7257691" y="5286326"/>
              <a:chExt cx="270508" cy="147907"/>
            </a:xfrm>
          </p:grpSpPr>
          <p:sp>
            <p:nvSpPr>
              <p:cNvPr id="124" name="Oval 123"/>
              <p:cNvSpPr/>
              <p:nvPr>
                <p:custDataLst>
                  <p:tags r:id="rId43"/>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custDataLst>
                  <p:tags r:id="rId44"/>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custDataLst>
                  <p:tags r:id="rId45"/>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7" name="Group 126"/>
            <p:cNvGrpSpPr/>
            <p:nvPr/>
          </p:nvGrpSpPr>
          <p:grpSpPr>
            <a:xfrm>
              <a:off x="4053586" y="5174224"/>
              <a:ext cx="270508" cy="147907"/>
              <a:chOff x="7257691" y="5286326"/>
              <a:chExt cx="270508" cy="147907"/>
            </a:xfrm>
          </p:grpSpPr>
          <p:sp>
            <p:nvSpPr>
              <p:cNvPr id="128" name="Oval 127"/>
              <p:cNvSpPr/>
              <p:nvPr>
                <p:custDataLst>
                  <p:tags r:id="rId40"/>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custDataLst>
                  <p:tags r:id="rId41"/>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custDataLst>
                  <p:tags r:id="rId42"/>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1" name="Group 130"/>
            <p:cNvGrpSpPr/>
            <p:nvPr/>
          </p:nvGrpSpPr>
          <p:grpSpPr>
            <a:xfrm>
              <a:off x="4053586" y="5423624"/>
              <a:ext cx="270508" cy="147907"/>
              <a:chOff x="7257691" y="5286326"/>
              <a:chExt cx="270508" cy="147907"/>
            </a:xfrm>
          </p:grpSpPr>
          <p:sp>
            <p:nvSpPr>
              <p:cNvPr id="132" name="Oval 131"/>
              <p:cNvSpPr/>
              <p:nvPr>
                <p:custDataLst>
                  <p:tags r:id="rId37"/>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custDataLst>
                  <p:tags r:id="rId38"/>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custDataLst>
                  <p:tags r:id="rId39"/>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5" name="Group 134"/>
            <p:cNvGrpSpPr/>
            <p:nvPr/>
          </p:nvGrpSpPr>
          <p:grpSpPr>
            <a:xfrm>
              <a:off x="4459339" y="5483346"/>
              <a:ext cx="270508" cy="147907"/>
              <a:chOff x="7257691" y="5286326"/>
              <a:chExt cx="270508" cy="147907"/>
            </a:xfrm>
          </p:grpSpPr>
          <p:sp>
            <p:nvSpPr>
              <p:cNvPr id="136" name="Oval 135"/>
              <p:cNvSpPr/>
              <p:nvPr>
                <p:custDataLst>
                  <p:tags r:id="rId34"/>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custDataLst>
                  <p:tags r:id="rId35"/>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custDataLst>
                  <p:tags r:id="rId36"/>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9" name="Group 138"/>
            <p:cNvGrpSpPr/>
            <p:nvPr/>
          </p:nvGrpSpPr>
          <p:grpSpPr>
            <a:xfrm>
              <a:off x="4030173" y="5647054"/>
              <a:ext cx="270508" cy="147907"/>
              <a:chOff x="7257691" y="5286326"/>
              <a:chExt cx="270508" cy="147907"/>
            </a:xfrm>
          </p:grpSpPr>
          <p:sp>
            <p:nvSpPr>
              <p:cNvPr id="140" name="Oval 139"/>
              <p:cNvSpPr/>
              <p:nvPr>
                <p:custDataLst>
                  <p:tags r:id="rId31"/>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custDataLst>
                  <p:tags r:id="rId32"/>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custDataLst>
                  <p:tags r:id="rId33"/>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3" name="Group 142"/>
            <p:cNvGrpSpPr/>
            <p:nvPr/>
          </p:nvGrpSpPr>
          <p:grpSpPr>
            <a:xfrm>
              <a:off x="4450713" y="5721889"/>
              <a:ext cx="270508" cy="147907"/>
              <a:chOff x="7257691" y="5286326"/>
              <a:chExt cx="270508" cy="147907"/>
            </a:xfrm>
          </p:grpSpPr>
          <p:sp>
            <p:nvSpPr>
              <p:cNvPr id="144" name="Oval 143"/>
              <p:cNvSpPr/>
              <p:nvPr>
                <p:custDataLst>
                  <p:tags r:id="rId28"/>
                </p:custDataLst>
              </p:nvPr>
            </p:nvSpPr>
            <p:spPr>
              <a:xfrm>
                <a:off x="7482480" y="538788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144"/>
              <p:cNvSpPr/>
              <p:nvPr>
                <p:custDataLst>
                  <p:tags r:id="rId29"/>
                </p:custDataLst>
              </p:nvPr>
            </p:nvSpPr>
            <p:spPr>
              <a:xfrm>
                <a:off x="7381517" y="5286326"/>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p:cNvSpPr/>
              <p:nvPr>
                <p:custDataLst>
                  <p:tags r:id="rId30"/>
                </p:custDataLst>
              </p:nvPr>
            </p:nvSpPr>
            <p:spPr>
              <a:xfrm>
                <a:off x="7257691" y="5388514"/>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1" name="Content Placeholder 2"/>
            <p:cNvSpPr txBox="1">
              <a:spLocks/>
            </p:cNvSpPr>
            <p:nvPr>
              <p:custDataLst>
                <p:tags r:id="rId24"/>
              </p:custDataLst>
            </p:nvPr>
          </p:nvSpPr>
          <p:spPr>
            <a:xfrm>
              <a:off x="5138506" y="4667892"/>
              <a:ext cx="2582409" cy="567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SzPct val="100000"/>
                <a:buFont typeface="Arial"/>
                <a:buChar char="•"/>
                <a:defRPr sz="200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ct val="20000"/>
                </a:spcBef>
                <a:buClr>
                  <a:schemeClr val="bg1">
                    <a:lumMod val="50000"/>
                  </a:schemeClr>
                </a:buClr>
                <a:buSzPct val="100000"/>
                <a:buFont typeface="Arial"/>
                <a:buChar char="•"/>
                <a:defRPr sz="1600" b="0" i="0" u="none"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ct val="20000"/>
                </a:spcBef>
                <a:buClr>
                  <a:schemeClr val="bg1">
                    <a:lumMod val="50000"/>
                  </a:schemeClr>
                </a:buClr>
                <a:buSzPct val="100000"/>
                <a:buFont typeface="Arial"/>
                <a:buChar char="•"/>
                <a:defRPr sz="120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20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spcAft>
                  <a:spcPts val="1200"/>
                </a:spcAft>
                <a:buClr>
                  <a:srgbClr val="193157"/>
                </a:buClr>
                <a:buNone/>
              </a:pPr>
              <a:r>
                <a:rPr lang="en-US" sz="1600" dirty="0" smtClean="0"/>
                <a:t>Gas diffuses uniformly throughout the chamber</a:t>
              </a:r>
              <a:endParaRPr lang="en-US" sz="1600" dirty="0"/>
            </a:p>
          </p:txBody>
        </p:sp>
        <p:sp>
          <p:nvSpPr>
            <p:cNvPr id="147" name="Oval 146"/>
            <p:cNvSpPr/>
            <p:nvPr>
              <p:custDataLst>
                <p:tags r:id="rId25"/>
              </p:custDataLst>
            </p:nvPr>
          </p:nvSpPr>
          <p:spPr>
            <a:xfrm>
              <a:off x="4606026" y="4373635"/>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p:cNvSpPr/>
            <p:nvPr>
              <p:custDataLst>
                <p:tags r:id="rId26"/>
              </p:custDataLst>
            </p:nvPr>
          </p:nvSpPr>
          <p:spPr>
            <a:xfrm>
              <a:off x="4825101" y="4383160"/>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p:cNvSpPr/>
            <p:nvPr>
              <p:custDataLst>
                <p:tags r:id="rId27"/>
              </p:custDataLst>
            </p:nvPr>
          </p:nvSpPr>
          <p:spPr>
            <a:xfrm>
              <a:off x="4406001" y="4383160"/>
              <a:ext cx="45719" cy="45719"/>
            </a:xfrm>
            <a:prstGeom prst="ellips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8" name="Straight Arrow Connector 147"/>
            <p:cNvCxnSpPr/>
            <p:nvPr/>
          </p:nvCxnSpPr>
          <p:spPr>
            <a:xfrm flipH="1" flipV="1">
              <a:off x="4986731" y="5276411"/>
              <a:ext cx="2602799" cy="8027"/>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374597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135"/>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0&quot;/&gt;&lt;property id=&quot;10157&quot; value=&quot;0&quot;/&gt;&lt;property id=&quot;10158&quot; value=&quot;0&quot;/&gt;&lt;property id=&quot;10177&quot; value=&quot;1&quot;/&gt;&lt;property id=&quot;10183&quot; value=&quot;You must answer the question before continuing&quot;/&gt;&lt;property id=&quot;10185&quot; value=&quot;0&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36&amp;quot;/&amp;gt;&amp;lt;Answer FontName=&amp;quot;Arial&amp;quot; IsBold=&amp;quot;0&amp;quot; IsItalic=&amp;quot;0&amp;quot; IsUnderline=&amp;quot;0&amp;quot; FontSize=&amp;quot;16&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Presenter e-Learning Course&quot;/&gt;&lt;property id=&quot;10152&quot; value=&quot;Course_ID1&quot;/&gt;&lt;property id=&quot;10153&quot; value=&quot;SCO_ID1&quot;/&gt;&lt;property id=&quot;10154&quot; value=&quot;Course Object Title&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3&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0&quot;/&gt;&lt;property id=&quot;10163&quot; value=&quot;1&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ZmFsc2UiLz48dWlzaG93IG5hbWU9InByZXNlbnRlcmJpbyIgdmFsdWU9ImZhbHNlIi8+PHVpc2hvdyBuYW1lPSJjb21wYW55bG9nbyIgdmFsdWU9ImZhbHN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mYWxz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mZhbHNlIi8+PHVpc2hvdyBuYW1lPSJhbHdheXNTY3J1bmNoIiB2YWx1ZT0idHJ1ZSIvPjx1aXNob3cgbmFtZT0iaW5pdGlhbGRpc3BsYXltb2RlaXNub3JtYWwiIHZhbHVlPSJ0cnVlIi8+PHVpcmVwbGFjZSBuYW1lPSJsb2dvIiB2YWx1ZT0iIi8+PHVpcmVwbGFjZSBuYW1lPSJiZ2ltYWdlIiB2YWx1ZT0iIi8+PHVpcmVwbGFjZSBuYW1lPSJpbml0aWFsdGFiIiB2YWx1ZT0ibm90ZXM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VTk5BTUVEU0xJREVUSVRMRSIgdmFsdWU9IkRpYXBvc2l0aXZ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EgJW4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LQodC70LDQudC0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11.0&quot;&gt;&lt;object type=&quot;1&quot; unique_id=&quot;10001&quot;&gt;&lt;property id=&quot;20141&quot; value=&quot;RGA Theory Module 100 - Gas Theory&quot;/&gt;&lt;property id=&quot;20144&quot; value=&quot;1&quot;/&gt;&lt;property id=&quot;20146&quot; value=&quot;1&quot;/&gt;&lt;property id=&quot;20147&quot; value=&quot;0&quot;/&gt;&lt;property id=&quot;20148&quot; value=&quot;7&quot;/&gt;&lt;property id=&quot;20180&quot; value=&quot;1&quot;/&gt;&lt;property id=&quot;20181&quot; value=&quot;1&quot;/&gt;&lt;property id=&quot;20183&quot; value=&quot;1&quot;/&gt;&lt;property id=&quot;20184&quot; value=&quot;7&quot;/&gt;&lt;property id=&quot;20193&quot; value=&quot;-1&quot;/&gt;&lt;property id=&quot;20224&quot; value=&quot;C:\Users\edarrow\Documents\My Adobe Presentations\STCMOD100-Gas-Theory&quot;/&gt;&lt;property id=&quot;20225&quot; value=&quot;F:\STDMOD100-Gas-Theory\&quot;/&gt;&lt;property id=&quot;20226&quot; value=&quot;F:\Final Training Presentations\STDMOD100-Gas-Theory\STCMOD100-Gas-Theory.pptx&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8&quot; unique_id=&quot;10002&quot;&gt;&lt;/object&gt;&lt;object type=&quot;2&quot; unique_id=&quot;10003&quot;&gt;&lt;object type=&quot;3&quot; unique_id=&quot;11329&quot;&gt;&lt;property id=&quot;20148&quot; value=&quot;5&quot;/&gt;&lt;property id=&quot;20300&quot; value=&quot;Slide 12 - &amp;quot;GAS - A MIXTURE OF GASES&amp;quot;&quot;/&gt;&lt;property id=&quot;20303&quot; value=&quot;-1&quot;/&gt;&lt;property id=&quot;20307&quot; value=&quot;270&quot;/&gt;&lt;property id=&quot;20309&quot; value=&quot;-1&quot;/&gt;&lt;/object&gt;&lt;object type=&quot;3&quot; unique_id=&quot;11330&quot;&gt;&lt;property id=&quot;20148&quot; value=&quot;5&quot;/&gt;&lt;property id=&quot;20300&quot; value=&quot;Slide 55 - &amp;quot;TOTAL PRESSURE&amp;quot;&quot;/&gt;&lt;property id=&quot;20303&quot; value=&quot;-1&quot;/&gt;&lt;property id=&quot;20307&quot; value=&quot;271&quot;/&gt;&lt;property id=&quot;20309&quot; value=&quot;-1&quot;/&gt;&lt;/object&gt;&lt;object type=&quot;3&quot; unique_id=&quot;11361&quot;&gt;&lt;property id=&quot;20148&quot; value=&quot;5&quot;/&gt;&lt;property id=&quot;20300&quot; value=&quot;Slide 37 - &amp;quot;ELEMENTS&amp;quot;&quot;/&gt;&lt;property id=&quot;20303&quot; value=&quot;-1&quot;/&gt;&lt;property id=&quot;20307&quot; value=&quot;272&quot;/&gt;&lt;property id=&quot;20309&quot; value=&quot;-1&quot;/&gt;&lt;/object&gt;&lt;object type=&quot;3&quot; unique_id=&quot;11443&quot;&gt;&lt;property id=&quot;20148&quot; value=&quot;5&quot;/&gt;&lt;property id=&quot;20300&quot; value=&quot;Slide 15 - &amp;quot;SUBATOMIC PARTICLES &amp;quot;&quot;/&gt;&lt;property id=&quot;20303&quot; value=&quot;-1&quot;/&gt;&lt;property id=&quot;20307&quot; value=&quot;273&quot;/&gt;&lt;property id=&quot;20309&quot; value=&quot;-1&quot;/&gt;&lt;/object&gt;&lt;object type=&quot;3&quot; unique_id=&quot;11549&quot;&gt;&lt;property id=&quot;20148&quot; value=&quot;5&quot;/&gt;&lt;property id=&quot;20300&quot; value=&quot;Slide 18 - &amp;quot;MASS - AMOUNT OF MATERIAL&amp;quot;&quot;/&gt;&lt;property id=&quot;20303&quot; value=&quot;-1&quot;/&gt;&lt;property id=&quot;20307&quot; value=&quot;275&quot;/&gt;&lt;property id=&quot;20309&quot; value=&quot;-1&quot;/&gt;&lt;/object&gt;&lt;object type=&quot;3&quot; unique_id=&quot;11551&quot;&gt;&lt;property id=&quot;20148&quot; value=&quot;5&quot;/&gt;&lt;property id=&quot;20300&quot; value=&quot;Slide 28 - &amp;quot;ELECTRIC CHARGE&amp;quot;&quot;/&gt;&lt;property id=&quot;20303&quot; value=&quot;-1&quot;/&gt;&lt;property id=&quot;20307&quot; value=&quot;277&quot;/&gt;&lt;property id=&quot;20309&quot; value=&quot;-1&quot;/&gt;&lt;/object&gt;&lt;object type=&quot;3&quot; unique_id=&quot;11552&quot;&gt;&lt;property id=&quot;20148&quot; value=&quot;5&quot;/&gt;&lt;property id=&quot;20300&quot; value=&quot;Slide 48 - &amp;quot;WHAT IS A MOLECULE?&amp;quot;&quot;/&gt;&lt;property id=&quot;20303&quot; value=&quot;-1&quot;/&gt;&lt;property id=&quot;20307&quot; value=&quot;278&quot;/&gt;&lt;property id=&quot;20309&quot; value=&quot;-1&quot;/&gt;&lt;/object&gt;&lt;object type=&quot;3&quot; unique_id=&quot;11877&quot;&gt;&lt;property id=&quot;20148&quot; value=&quot;5&quot;/&gt;&lt;property id=&quot;20300&quot; value=&quot;Slide 64 - &amp;quot;VACUUM&amp;quot;&quot;/&gt;&lt;property id=&quot;20303&quot; value=&quot;-1&quot;/&gt;&lt;property id=&quot;20307&quot; value=&quot;282&quot;/&gt;&lt;property id=&quot;20309&quot; value=&quot;-1&quot;/&gt;&lt;/object&gt;&lt;object type=&quot;3&quot; unique_id=&quot;11879&quot;&gt;&lt;property id=&quot;20148&quot; value=&quot;5&quot;/&gt;&lt;property id=&quot;20300&quot; value=&quot;Slide 61 - &amp;quot;GAS CONNECTION&amp;quot;&quot;/&gt;&lt;property id=&quot;20303&quot; value=&quot;-1&quot;/&gt;&lt;property id=&quot;20307&quot; value=&quot;284&quot;/&gt;&lt;property id=&quot;20309&quot; value=&quot;-1&quot;/&gt;&lt;/object&gt;&lt;object type=&quot;3&quot; unique_id=&quot;12071&quot;&gt;&lt;property id=&quot;20148&quot; value=&quot;5&quot;/&gt;&lt;property id=&quot;20300&quot; value=&quot;Slide 40 - &amp;quot;HYDROGEN-1 ATOM (PROTIUM)&amp;quot;&quot;/&gt;&lt;property id=&quot;20303&quot; value=&quot;-1&quot;/&gt;&lt;property id=&quot;20307&quot; value=&quot;286&quot;/&gt;&lt;property id=&quot;20309&quot; value=&quot;-1&quot;/&gt;&lt;/object&gt;&lt;object type=&quot;3&quot; unique_id=&quot;12169&quot;&gt;&lt;property id=&quot;20148&quot; value=&quot;5&quot;/&gt;&lt;property id=&quot;20300&quot; value=&quot;Slide 41 - &amp;quot;CARBON-12 ATOM&amp;quot;&quot;/&gt;&lt;property id=&quot;20303&quot; value=&quot;-1&quot;/&gt;&lt;property id=&quot;20307&quot; value=&quot;287&quot;/&gt;&lt;property id=&quot;20309&quot; value=&quot;-1&quot;/&gt;&lt;/object&gt;&lt;object type=&quot;3&quot; unique_id=&quot;21117&quot;&gt;&lt;property id=&quot;20148&quot; value=&quot;5&quot;/&gt;&lt;property id=&quot;20300&quot; value=&quot;Slide 23 - &amp;quot;ATOMIC MASS&amp;quot;&quot;/&gt;&lt;property id=&quot;20303&quot; value=&quot;-1&quot;/&gt;&lt;property id=&quot;20307&quot; value=&quot;289&quot;/&gt;&lt;property id=&quot;20309&quot; value=&quot;-1&quot;/&gt;&lt;/object&gt;&lt;object type=&quot;3&quot; unique_id=&quot;21118&quot;&gt;&lt;property id=&quot;20148&quot; value=&quot;5&quot;/&gt;&lt;property id=&quot;20300&quot; value=&quot;Slide 38 - &amp;quot;ATOMIC NUMBER&amp;quot;&quot;/&gt;&lt;property id=&quot;20303&quot; value=&quot;-1&quot;/&gt;&lt;property id=&quot;20307&quot; value=&quot;288&quot;/&gt;&lt;property id=&quot;20309&quot; value=&quot;-1&quot;/&gt;&lt;/object&gt;&lt;object type=&quot;3&quot; unique_id=&quot;21424&quot;&gt;&lt;property id=&quot;20148&quot; value=&quot;5&quot;/&gt;&lt;property id=&quot;20300&quot; value=&quot;Slide 33 - &amp;quot;ION – A CHARGED PARTICLE&amp;quot;&quot;/&gt;&lt;property id=&quot;20303&quot; value=&quot;-1&quot;/&gt;&lt;property id=&quot;20307&quot; value=&quot;292&quot;/&gt;&lt;property id=&quot;20309&quot; value=&quot;-1&quot;/&gt;&lt;/object&gt;&lt;object type=&quot;3&quot; unique_id=&quot;21425&quot;&gt;&lt;property id=&quot;20148&quot; value=&quot;5&quot;/&gt;&lt;property id=&quot;20300&quot; value=&quot;Slide 22 - &amp;quot;MASS AND SUBATOMIC PARTICLES –  ATOMIC MASS UNIT&amp;quot;&quot;/&gt;&lt;property id=&quot;20303&quot; value=&quot;-1&quot;/&gt;&lt;property id=&quot;20307&quot; value=&quot;291&quot;/&gt;&lt;property id=&quot;20309&quot; value=&quot;-1&quot;/&gt;&lt;/object&gt;&lt;object type=&quot;3&quot; unique_id=&quot;21990&quot;&gt;&lt;property id=&quot;20148&quot; value=&quot;5&quot;/&gt;&lt;property id=&quot;20300&quot; value=&quot;Slide 54 - &amp;quot;GAS PRESSURE – AMOUNT OF GAS&amp;quot;&quot;/&gt;&lt;property id=&quot;20303&quot; value=&quot;-1&quot;/&gt;&lt;property id=&quot;20307&quot; value=&quot;294&quot;/&gt;&lt;property id=&quot;20309&quot; value=&quot;-1&quot;/&gt;&lt;/object&gt;&lt;object type=&quot;3&quot; unique_id=&quot;22118&quot;&gt;&lt;property id=&quot;20148&quot; value=&quot;5&quot;/&gt;&lt;property id=&quot;20300&quot; value=&quot;Slide 42 - &amp;quot;ISOTOPES&amp;quot;&quot;/&gt;&lt;property id=&quot;20303&quot; value=&quot;-1&quot;/&gt;&lt;property id=&quot;20307&quot; value=&quot;297&quot;/&gt;&lt;property id=&quot;20309&quot; value=&quot;-1&quot;/&gt;&lt;/object&gt;&lt;object type=&quot;3&quot; unique_id=&quot;22575&quot;&gt;&lt;property id=&quot;20148&quot; value=&quot;5&quot;/&gt;&lt;property id=&quot;20300&quot; value=&quot;Slide 5 - &amp;quot; OUTLINE &amp;quot;&quot;/&gt;&lt;property id=&quot;20303&quot; value=&quot;-1&quot;/&gt;&lt;property id=&quot;20307&quot; value=&quot;301&quot;/&gt;&lt;property id=&quot;20309&quot; value=&quot;-1&quot;/&gt;&lt;/object&gt;&lt;object type=&quot;3&quot; unique_id=&quot;23054&quot;&gt;&lt;property id=&quot;20148&quot; value=&quot;5&quot;/&gt;&lt;property id=&quot;20300&quot; value=&quot;Slide 44 - &amp;quot;PERIODIC TABLE OF ELEMENTS&amp;quot;&quot;/&gt;&lt;property id=&quot;20303&quot; value=&quot;-1&quot;/&gt;&lt;property id=&quot;20307&quot; value=&quot;304&quot;/&gt;&lt;property id=&quot;20309&quot; value=&quot;-1&quot;/&gt;&lt;/object&gt;&lt;object type=&quot;3&quot; unique_id=&quot;23379&quot;&gt;&lt;property id=&quot;20148&quot; value=&quot;5&quot;/&gt;&lt;property id=&quot;20300&quot; value=&quot;Slide 29 - &amp;quot;ELECTRIC CHARGE OF  SUBATOMIC PARTICLES&amp;quot;&quot;/&gt;&lt;property id=&quot;20303&quot; value=&quot;-1&quot;/&gt;&lt;property id=&quot;20307&quot; value=&quot;305&quot;/&gt;&lt;property id=&quot;20309&quot; value=&quot;-1&quot;/&gt;&lt;/object&gt;&lt;object type=&quot;3&quot; unique_id=&quot;23548&quot;&gt;&lt;property id=&quot;20148&quot; value=&quot;5&quot;/&gt;&lt;property id=&quot;20300&quot; value=&quot;Slide 56 - &amp;quot;PARTIAL PRESSURE&amp;quot;&quot;/&gt;&lt;property id=&quot;20303&quot; value=&quot;-1&quot;/&gt;&lt;property id=&quot;20307&quot; value=&quot;306&quot;/&gt;&lt;property id=&quot;20309&quot; value=&quot;-1&quot;/&gt;&lt;/object&gt;&lt;object type=&quot;3&quot; unique_id=&quot;65711&quot;&gt;&lt;property id=&quot;20148&quot; value=&quot;5&quot;/&gt;&lt;property id=&quot;20300&quot; value=&quot;Slide 3 - &amp;quot; PURPOSE&amp;quot;&quot;/&gt;&lt;property id=&quot;20303&quot; value=&quot;-1&quot;/&gt;&lt;property id=&quot;20307&quot; value=&quot;307&quot;/&gt;&lt;property id=&quot;20309&quot; value=&quot;-1&quot;/&gt;&lt;/object&gt;&lt;object type=&quot;3&quot; unique_id=&quot;65712&quot;&gt;&lt;property id=&quot;20148&quot; value=&quot;5&quot;/&gt;&lt;property id=&quot;20300&quot; value=&quot;Slide 4 - &amp;quot; OBJECTIVES&amp;quot;&quot;/&gt;&lt;property id=&quot;20303&quot; value=&quot;-1&quot;/&gt;&lt;property id=&quot;20307&quot; value=&quot;308&quot;/&gt;&lt;property id=&quot;20309&quot; value=&quot;-1&quot;/&gt;&lt;/object&gt;&lt;object type=&quot;3&quot; unique_id=&quot;66271&quot;&gt;&lt;property id=&quot;20148&quot; value=&quot;5&quot;/&gt;&lt;property id=&quot;20300&quot; value=&quot;Slide 7 - &amp;quot; THREE BASIC STATES OF MATTER&amp;quot;&quot;/&gt;&lt;property id=&quot;20303&quot; value=&quot;-1&quot;/&gt;&lt;property id=&quot;20307&quot; value=&quot;312&quot;/&gt;&lt;property id=&quot;20309&quot; value=&quot;-1&quot;/&gt;&lt;/object&gt;&lt;object type=&quot;3&quot; unique_id=&quot;66272&quot;&gt;&lt;property id=&quot;20148&quot; value=&quot;5&quot;/&gt;&lt;property id=&quot;20300&quot; value=&quot;Slide 8 - &amp;quot; SOLID&amp;quot;&quot;/&gt;&lt;property id=&quot;20303&quot; value=&quot;-1&quot;/&gt;&lt;property id=&quot;20307&quot; value=&quot;311&quot;/&gt;&lt;property id=&quot;20309&quot; value=&quot;-1&quot;/&gt;&lt;/object&gt;&lt;object type=&quot;3&quot; unique_id=&quot;66273&quot;&gt;&lt;property id=&quot;20148&quot; value=&quot;5&quot;/&gt;&lt;property id=&quot;20300&quot; value=&quot;Slide 9 - &amp;quot; LIQUID&amp;quot;&quot;/&gt;&lt;property id=&quot;20303&quot; value=&quot;-1&quot;/&gt;&lt;property id=&quot;20307&quot; value=&quot;309&quot;/&gt;&lt;property id=&quot;20309&quot; value=&quot;-1&quot;/&gt;&lt;/object&gt;&lt;object type=&quot;3&quot; unique_id=&quot;66274&quot;&gt;&lt;property id=&quot;20148&quot; value=&quot;5&quot;/&gt;&lt;property id=&quot;20300&quot; value=&quot;Slide 10 - &amp;quot;GAS&amp;quot;&quot;/&gt;&lt;property id=&quot;20303&quot; value=&quot;-1&quot;/&gt;&lt;property id=&quot;20307&quot; value=&quot;310&quot;/&gt;&lt;property id=&quot;20309&quot; value=&quot;-1&quot;/&gt;&lt;/object&gt;&lt;object type=&quot;3&quot; unique_id=&quot;66380&quot;&gt;&lt;property id=&quot;20148&quot; value=&quot;5&quot;/&gt;&lt;property id=&quot;20300&quot; value=&quot;Slide 14 - &amp;quot;ATOMS&amp;quot;&quot;/&gt;&lt;property id=&quot;20303&quot; value=&quot;-1&quot;/&gt;&lt;property id=&quot;20307&quot; value=&quot;313&quot;/&gt;&lt;property id=&quot;20309&quot; value=&quot;-1&quot;/&gt;&lt;/object&gt;&lt;object type=&quot;3&quot; unique_id=&quot;66765&quot;&gt;&lt;property id=&quot;20148&quot; value=&quot;5&quot;/&gt;&lt;property id=&quot;20300&quot; value=&quot;Slide 6&quot;/&gt;&lt;property id=&quot;20303&quot; value=&quot;-1&quot;/&gt;&lt;property id=&quot;20307&quot; value=&quot;315&quot;/&gt;&lt;property id=&quot;20309&quot; value=&quot;-1&quot;/&gt;&lt;/object&gt;&lt;object type=&quot;3&quot; unique_id=&quot;66766&quot;&gt;&lt;property id=&quot;20148&quot; value=&quot;5&quot;/&gt;&lt;property id=&quot;20300&quot; value=&quot;Slide 13&quot;/&gt;&lt;property id=&quot;20303&quot; value=&quot;-1&quot;/&gt;&lt;property id=&quot;20307&quot; value=&quot;316&quot;/&gt;&lt;property id=&quot;20309&quot; value=&quot;-1&quot;/&gt;&lt;/object&gt;&lt;object type=&quot;3&quot; unique_id=&quot;66767&quot;&gt;&lt;property id=&quot;20148&quot; value=&quot;5&quot;/&gt;&lt;property id=&quot;20300&quot; value=&quot;Slide 17&quot;/&gt;&lt;property id=&quot;20303&quot; value=&quot;-1&quot;/&gt;&lt;property id=&quot;20307&quot; value=&quot;317&quot;/&gt;&lt;property id=&quot;20309&quot; value=&quot;-1&quot;/&gt;&lt;/object&gt;&lt;object type=&quot;3&quot; unique_id=&quot;66768&quot;&gt;&lt;property id=&quot;20148&quot; value=&quot;5&quot;/&gt;&lt;property id=&quot;20300&quot; value=&quot;Slide 20 - &amp;quot;MASS AND INTERTIA&amp;quot;&quot;/&gt;&lt;property id=&quot;20303&quot; value=&quot;-1&quot;/&gt;&lt;property id=&quot;20307&quot; value=&quot;314&quot;/&gt;&lt;property id=&quot;20309&quot; value=&quot;-1&quot;/&gt;&lt;/object&gt;&lt;object type=&quot;3&quot; unique_id=&quot;66769&quot;&gt;&lt;property id=&quot;20148&quot; value=&quot;5&quot;/&gt;&lt;property id=&quot;20300&quot; value=&quot;Slide 27&quot;/&gt;&lt;property id=&quot;20303&quot; value=&quot;-1&quot;/&gt;&lt;property id=&quot;20307&quot; value=&quot;318&quot;/&gt;&lt;property id=&quot;20309&quot; value=&quot;-1&quot;/&gt;&lt;/object&gt;&lt;object type=&quot;3&quot; unique_id=&quot;66770&quot;&gt;&lt;property id=&quot;20148&quot; value=&quot;5&quot;/&gt;&lt;property id=&quot;20300&quot; value=&quot;Slide 36&quot;/&gt;&lt;property id=&quot;20303&quot; value=&quot;-1&quot;/&gt;&lt;property id=&quot;20307&quot; value=&quot;319&quot;/&gt;&lt;property id=&quot;20309&quot; value=&quot;-1&quot;/&gt;&lt;/object&gt;&lt;object type=&quot;3&quot; unique_id=&quot;66771&quot;&gt;&lt;property id=&quot;20148&quot; value=&quot;5&quot;/&gt;&lt;property id=&quot;20300&quot; value=&quot;Slide 47&quot;/&gt;&lt;property id=&quot;20303&quot; value=&quot;-1&quot;/&gt;&lt;property id=&quot;20307&quot; value=&quot;320&quot;/&gt;&lt;property id=&quot;20309&quot; value=&quot;-1&quot;/&gt;&lt;/object&gt;&lt;object type=&quot;3&quot; unique_id=&quot;66772&quot;&gt;&lt;property id=&quot;20148&quot; value=&quot;5&quot;/&gt;&lt;property id=&quot;20300&quot; value=&quot;Slide 52&quot;/&gt;&lt;property id=&quot;20303&quot; value=&quot;-1&quot;/&gt;&lt;property id=&quot;20307&quot; value=&quot;321&quot;/&gt;&lt;property id=&quot;20309&quot; value=&quot;-1&quot;/&gt;&lt;/object&gt;&lt;object type=&quot;3&quot; unique_id=&quot;66773&quot;&gt;&lt;property id=&quot;20148&quot; value=&quot;5&quot;/&gt;&lt;property id=&quot;20300&quot; value=&quot;Slide 60&quot;/&gt;&lt;property id=&quot;20303&quot; value=&quot;-1&quot;/&gt;&lt;property id=&quot;20307&quot; value=&quot;322&quot;/&gt;&lt;property id=&quot;20309&quot; value=&quot;-1&quot;/&gt;&lt;/object&gt;&lt;object type=&quot;3&quot; unique_id=&quot;66774&quot;&gt;&lt;property id=&quot;20148&quot; value=&quot;5&quot;/&gt;&lt;property id=&quot;20300&quot; value=&quot;Slide 63&quot;/&gt;&lt;property id=&quot;20303&quot; value=&quot;-1&quot;/&gt;&lt;property id=&quot;20307&quot; value=&quot;323&quot;/&gt;&lt;property id=&quot;20309&quot; value=&quot;-1&quot;/&gt;&lt;/object&gt;&lt;object type=&quot;3&quot; unique_id=&quot;67037&quot;&gt;&lt;property id=&quot;20148&quot; value=&quot;5&quot;/&gt;&lt;property id=&quot;20300&quot; value=&quot;Slide 19 - &amp;quot;MASS AND WEIGHT&amp;quot;&quot;/&gt;&lt;property id=&quot;20303&quot; value=&quot;-1&quot;/&gt;&lt;property id=&quot;20307&quot; value=&quot;325&quot;/&gt;&lt;property id=&quot;20309&quot; value=&quot;-1&quot;/&gt;&lt;/object&gt;&lt;object type=&quot;3&quot; unique_id=&quot;68094&quot;&gt;&lt;property id=&quot;20148&quot; value=&quot;5&quot;/&gt;&lt;property id=&quot;20300&quot; value=&quot;Slide 21 - &amp;quot;MASS AND RESONANT FREQUENCY&amp;quot;&quot;/&gt;&lt;property id=&quot;20303&quot; value=&quot;-1&quot;/&gt;&lt;property id=&quot;20307&quot; value=&quot;326&quot;/&gt;&lt;property id=&quot;20309&quot; value=&quot;-1&quot;/&gt;&lt;/object&gt;&lt;object type=&quot;3&quot; unique_id=&quot;68864&quot;&gt;&lt;property id=&quot;20148&quot; value=&quot;5&quot;/&gt;&lt;property id=&quot;20300&quot; value=&quot;Slide 43 - &amp;quot;ISOTOPE RELATIVE ABUNDANCE&amp;quot;&quot;/&gt;&lt;property id=&quot;20303&quot; value=&quot;-1&quot;/&gt;&lt;property id=&quot;20307&quot; value=&quot;327&quot;/&gt;&lt;property id=&quot;20309&quot; value=&quot;-1&quot;/&gt;&lt;/object&gt;&lt;object type=&quot;3&quot; unique_id=&quot;68865&quot;&gt;&lt;property id=&quot;20148&quot; value=&quot;5&quot;/&gt;&lt;property id=&quot;20300&quot; value=&quot;Slide 50 - &amp;quot;IONS FORMED FROM MOLECULES&amp;quot;&quot;/&gt;&lt;property id=&quot;20303&quot; value=&quot;-1&quot;/&gt;&lt;property id=&quot;20307&quot; value=&quot;328&quot;/&gt;&lt;property id=&quot;20309&quot; value=&quot;-1&quot;/&gt;&lt;/object&gt;&lt;object type=&quot;3&quot; unique_id=&quot;69293&quot;&gt;&lt;property id=&quot;20148&quot; value=&quot;5&quot;/&gt;&lt;property id=&quot;20300&quot; value=&quot;Slide 31 - &amp;quot;NET CHARGE OF A PARTICLE&amp;quot;&quot;/&gt;&lt;property id=&quot;20303&quot; value=&quot;-1&quot;/&gt;&lt;property id=&quot;20307&quot; value=&quot;330&quot;/&gt;&lt;property id=&quot;20309&quot; value=&quot;-1&quot;/&gt;&lt;/object&gt;&lt;object type=&quot;3&quot; unique_id=&quot;70096&quot;&gt;&lt;property id=&quot;20148&quot; value=&quot;5&quot;/&gt;&lt;property id=&quot;20300&quot; value=&quot;Slide 2&quot;/&gt;&lt;property id=&quot;20303&quot; value=&quot;-1&quot;/&gt;&lt;property id=&quot;20307&quot; value=&quot;338&quot;/&gt;&lt;property id=&quot;20309&quot; value=&quot;-1&quot;/&gt;&lt;/object&gt;&lt;object type=&quot;3&quot; unique_id=&quot;70307&quot;&gt;&lt;property id=&quot;20148&quot; value=&quot;5&quot;/&gt;&lt;property id=&quot;20300&quot; value=&quot;Slide 1 - &amp;quot;Transpector® RGA  THEORY AND OPERATION&amp;quot;&quot;/&gt;&lt;property id=&quot;20303&quot; value=&quot;-1&quot;/&gt;&lt;property id=&quot;20307&quot; value=&quot;339&quot;/&gt;&lt;property id=&quot;20309&quot; value=&quot;-1&quot;/&gt;&lt;/object&gt;&lt;object type=&quot;3&quot; unique_id=&quot;72897&quot;&gt;&lt;property id=&quot;20148&quot; value=&quot;5&quot;/&gt;&lt;property id=&quot;20300&quot; value=&quot;Slide 32 - &amp;quot;CHARGE NUMBER (z)&amp;quot;&quot;/&gt;&lt;property id=&quot;20303&quot; value=&quot;-1&quot;/&gt;&lt;property id=&quot;20307&quot; value=&quot;340&quot;/&gt;&lt;property id=&quot;20309&quot; value=&quot;-1&quot;/&gt;&lt;/object&gt;&lt;object type=&quot;3&quot; unique_id=&quot;73210&quot;&gt;&lt;property id=&quot;20148&quot; value=&quot;5&quot;/&gt;&lt;property id=&quot;20300&quot; value=&quot;Slide 24 - &amp;quot;MASS NUMBER&amp;quot;&quot;/&gt;&lt;property id=&quot;20303&quot; value=&quot;-1&quot;/&gt;&lt;property id=&quot;20307&quot; value=&quot;341&quot;/&gt;&lt;property id=&quot;20309&quot; value=&quot;-1&quot;/&gt;&lt;/object&gt;&lt;object type=&quot;3&quot; unique_id=&quot;73476&quot;&gt;&lt;property id=&quot;20148&quot; value=&quot;5&quot;/&gt;&lt;property id=&quot;20300&quot; value=&quot;Slide 11 - &amp;quot;GAS NUMBERS ARE SMALL AND NUMEROUS&amp;quot;&quot;/&gt;&lt;property id=&quot;20303&quot; value=&quot;-1&quot;/&gt;&lt;property id=&quot;20307&quot; value=&quot;342&quot;/&gt;&lt;property id=&quot;20309&quot; value=&quot;-1&quot;/&gt;&lt;/object&gt;&lt;object type=&quot;3&quot; unique_id=&quot;74951&quot;&gt;&lt;property id=&quot;20148&quot; value=&quot;5&quot;/&gt;&lt;property id=&quot;20300&quot; value=&quot;Slide 57 - &amp;quot;TOTAL PRESSURE AND PARTIAL PRESSURE&amp;quot;&quot;/&gt;&lt;property id=&quot;20303&quot; value=&quot;-1&quot;/&gt;&lt;property id=&quot;20307&quot; value=&quot;343&quot;/&gt;&lt;property id=&quot;20309&quot; value=&quot;-1&quot;/&gt;&lt;/object&gt;&lt;object type=&quot;3&quot; unique_id=&quot;75456&quot;&gt;&lt;property id=&quot;20148&quot; value=&quot;5&quot;/&gt;&lt;property id=&quot;20300&quot; value=&quot;Slide 65 - &amp;quot;THANK YOU!&amp;quot;&quot;/&gt;&lt;property id=&quot;20303&quot; value=&quot;-1&quot;/&gt;&lt;property id=&quot;20307&quot; value=&quot;344&quot;/&gt;&lt;property id=&quot;20309&quot; value=&quot;-1&quot;/&gt;&lt;/object&gt;&lt;object type=&quot;3&quot; unique_id=&quot;75881&quot;&gt;&lt;property id=&quot;20148&quot; value=&quot;5&quot;/&gt;&lt;property id=&quot;20300&quot; value=&quot;Slide 49 - &amp;quot;WATER MOLECULE&amp;quot;&quot;/&gt;&lt;property id=&quot;20303&quot; value=&quot;-1&quot;/&gt;&lt;property id=&quot;20307&quot; value=&quot;346&quot;/&gt;&lt;property id=&quot;20309&quot; value=&quot;-1&quot;/&gt;&lt;/object&gt;&lt;object type=&quot;3&quot; unique_id=&quot;77815&quot;&gt;&lt;property id=&quot;20148&quot; value=&quot;5&quot;/&gt;&lt;property id=&quot;20300&quot; value=&quot;Slide 30 - &amp;quot;ELECTRIC CHARGE OF  SUBATOMIC PARTICLES&amp;quot;&quot;/&gt;&lt;property id=&quot;20307&quot; value=&quot;347&quot;/&gt;&lt;property id=&quot;20309&quot; value=&quot;-1&quot;/&gt;&lt;/object&gt;&lt;object type=&quot;3&quot; unique_id=&quot;79756&quot;&gt;&lt;property id=&quot;20148&quot; value=&quot;5&quot;/&gt;&lt;property id=&quot;20300&quot; value=&quot;Slide 53 - &amp;quot;GAS PRESSURE – FORCE PER UNIT AREA&amp;quot;&quot;/&gt;&lt;property id=&quot;20307&quot; value=&quot;359&quot;/&gt;&lt;property id=&quot;20309&quot; value=&quot;-1&quot;/&gt;&lt;/object&gt;&lt;object type=&quot;3&quot; unique_id=&quot;80187&quot;&gt;&lt;property id=&quot;20148&quot; value=&quot;5&quot;/&gt;&lt;property id=&quot;20300&quot; value=&quot;Slide 39 - &amp;quot;ATOMIC NUMBER – DIFFERENT FROM ATOMIC MASS AND MASS NUMBER&amp;quot;&quot;/&gt;&lt;property id=&quot;20307&quot; value=&quot;360&quot;/&gt;&lt;property id=&quot;20309&quot; value=&quot;-1&quot;/&gt;&lt;/object&gt;&lt;object type=&quot;3&quot; unique_id=&quot;80548&quot;&gt;&lt;property id=&quot;20148&quot; value=&quot;5&quot;/&gt;&lt;property id=&quot;20300&quot; value=&quot;Slide 66 - &amp;quot;CONTACT INFORMATION&amp;quot;&quot;/&gt;&lt;property id=&quot;20307&quot; value=&quot;361&quot;/&gt;&lt;property id=&quot;20309&quot; value=&quot;-1&quot;/&gt;&lt;/object&gt;&lt;object type=&quot;3&quot; unique_id=&quot;82425&quot;&gt;&lt;property id=&quot;20148&quot; value=&quot;5&quot;/&gt;&lt;property id=&quot;20300&quot; value=&quot;Slide 16 - &amp;quot;Which of the following statements about subatomic particles is true?&amp;quot;&quot;/&gt;&lt;property id=&quot;20307&quot; value=&quot;362&quot;/&gt;&lt;property id=&quot;20309&quot; value=&quot;-1&quot;/&gt;&lt;/object&gt;&lt;object type=&quot;3&quot; unique_id=&quot;82426&quot;&gt;&lt;property id=&quot;20148&quot; value=&quot;5&quot;/&gt;&lt;property id=&quot;20300&quot; value=&quot;Slide 25 - &amp;quot;Which of the following statements about subatomic particles is true?&amp;quot;&quot;/&gt;&lt;property id=&quot;20307&quot; value=&quot;363&quot;/&gt;&lt;property id=&quot;20309&quot; value=&quot;-1&quot;/&gt;&lt;/object&gt;&lt;object type=&quot;3&quot; unique_id=&quot;82427&quot;&gt;&lt;property id=&quot;20148&quot; value=&quot;5&quot;/&gt;&lt;property id=&quot;20300&quot; value=&quot;Slide 26 - &amp;quot;The atomic mass of an atom, in units of amu, is equal to:&amp;quot;&quot;/&gt;&lt;property id=&quot;20307&quot; value=&quot;364&quot;/&gt;&lt;property id=&quot;20309&quot; value=&quot;-1&quot;/&gt;&lt;/object&gt;&lt;object type=&quot;3&quot; unique_id=&quot;82428&quot;&gt;&lt;property id=&quot;20148&quot; value=&quot;5&quot;/&gt;&lt;property id=&quot;20300&quot; value=&quot;Slide 34 - &amp;quot;Which of the following statements about subatomic particles is true?&amp;quot;&quot;/&gt;&lt;property id=&quot;20307&quot; value=&quot;365&quot;/&gt;&lt;property id=&quot;20309&quot; value=&quot;-1&quot;/&gt;&lt;/object&gt;&lt;object type=&quot;3&quot; unique_id=&quot;82429&quot;&gt;&lt;property id=&quot;20148&quot; value=&quot;5&quot;/&gt;&lt;property id=&quot;20300&quot; value=&quot;Slide 35 - &amp;quot;If an atom loses an electron, it becomes an ion with a charge number equal to:&amp;quot;&quot;/&gt;&lt;property id=&quot;20307&quot; value=&quot;366&quot;/&gt;&lt;property id=&quot;20309&quot; value=&quot;-1&quot;/&gt;&lt;/object&gt;&lt;object type=&quot;3&quot; unique_id=&quot;82430&quot;&gt;&lt;property id=&quot;20148&quot; value=&quot;5&quot;/&gt;&lt;property id=&quot;20300&quot; value=&quot;Slide 45 - &amp;quot;Atomic number is equal to:&amp;quot;&quot;/&gt;&lt;property id=&quot;20307&quot; value=&quot;367&quot;/&gt;&lt;property id=&quot;20309&quot; value=&quot;-1&quot;/&gt;&lt;/object&gt;&lt;object type=&quot;3&quot; unique_id=&quot;82431&quot;&gt;&lt;property id=&quot;20148&quot; value=&quot;5&quot;/&gt;&lt;property id=&quot;20300&quot; value=&quot;Slide 46 - &amp;quot;Isotopes are:&amp;quot;&quot;/&gt;&lt;property id=&quot;20307&quot; value=&quot;368&quot;/&gt;&lt;property id=&quot;20309&quot; value=&quot;-1&quot;/&gt;&lt;/object&gt;&lt;object type=&quot;3&quot; unique_id=&quot;82432&quot;&gt;&lt;property id=&quot;20148&quot; value=&quot;5&quot;/&gt;&lt;property id=&quot;20300&quot; value=&quot;Slide 51 - &amp;quot;Which of the following statements about ions are true?&amp;quot;&quot;/&gt;&lt;property id=&quot;20307&quot; value=&quot;369&quot;/&gt;&lt;property id=&quot;20309&quot; value=&quot;-1&quot;/&gt;&lt;/object&gt;&lt;object type=&quot;3&quot; unique_id=&quot;82433&quot;&gt;&lt;property id=&quot;20148&quot; value=&quot;5&quot;/&gt;&lt;property id=&quot;20300&quot; value=&quot;Slide 58 - &amp;quot;Which of the following statements about gas pressure is false?&amp;quot;&quot;/&gt;&lt;property id=&quot;20307&quot; value=&quot;370&quot;/&gt;&lt;property id=&quot;20309&quot; value=&quot;-1&quot;/&gt;&lt;/object&gt;&lt;object type=&quot;3&quot; unique_id=&quot;82434&quot;&gt;&lt;property id=&quot;20148&quot; value=&quot;5&quot;/&gt;&lt;property id=&quot;20300&quot; value=&quot;Slide 59 - &amp;quot;Which of the following statements about partial pressure (PP) is false?&amp;quot;&quot;/&gt;&lt;property id=&quot;20307&quot; value=&quot;371&quot;/&gt;&lt;property id=&quot;20309&quot; value=&quot;-1&quot;/&gt;&lt;/object&gt;&lt;object type=&quot;3&quot; unique_id=&quot;82435&quot;&gt;&lt;property id=&quot;20148&quot; value=&quot;5&quot;/&gt;&lt;property id=&quot;20300&quot; value=&quot;Slide 62 - &amp;quot;Concentration can be calculated as:&amp;quot;&quot;/&gt;&lt;property id=&quot;20307&quot; value=&quot;372&quot;/&gt;&lt;property id=&quot;20309&quot; value=&quot;-1&quot;/&gt;&lt;/object&gt;&lt;/object&gt;&lt;object type=&quot;4&quot; unique_id=&quot;76988&quot;&gt;&lt;/object&gt;&lt;object type=&quot;10&quot; unique_id=&quot;76989&quot;&gt;&lt;object type=&quot;11&quot; unique_id=&quot;76990&quot;&gt;&lt;property id=&quot;20180&quot; value=&quot;1&quot;/&gt;&lt;property id=&quot;20181&quot; value=&quot;1&quot;/&gt;&lt;property id=&quot;20183&quot; value=&quot;1&quot;/&gt;&lt;/object&gt;&lt;object type=&quot;12&quot; unique_id=&quot;7716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1.wav"/>
  <p:tag name="PPSNARRATION" val="11,2033556390,F:\Final Training Presentations\STDMOD100-Gas-Theory\STCMOD100-Gas-Theory_pptx\Media.ppcx"/>
  <p:tag name="HTML_SHAPEINFO" val="&lt;SlideThumbPath val=&quot;Slide11.PNG&quot;/&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6564C3F-C9B9-42D9-91B6-43886A1158C0}_11.png&quot;/&gt;&lt;left val=&quot;31&quot;/&gt;&lt;top val=&quot;123&quot;/&gt;&lt;width val=&quot;661&quot;/&gt;&lt;height val=&quot;183&quot;/&gt;&lt;hasText val=&quot;1&quot;/&gt;&lt;/Image&gt;&lt;/ThreeDShapeInfo&gt;"/>
  <p:tag name="PRESENTER_SHAPETEXTINFO" val="&lt;ShapeTextInfo&gt;&lt;TableIndex row=&quot;-1&quot; col=&quot;-1&quot;&gt;&lt;linesCount val=&quot;4&quot;/&gt;&lt;lineCharCount val=&quot;21&quot;/&gt;&lt;lineCharCount val=&quot;47&quot;/&gt;&lt;lineCharCount val=&quot;67&quot;/&gt;&lt;lineCharCount val=&quot;5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A767A4C-B359-481B-ABD4-34D9875CFF92}_11.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26F395F-05F4-40AA-9D93-2C91850F56E3}_11.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BA2BBF-CD08-473F-8422-BD11B0659392}&quot;/&gt;&lt;isInvalidForFieldText val=&quot;0&quot;/&gt;&lt;Image&gt;&lt;filename val=&quot;C:\Users\edarrow\AppData\Local\Temp\PR\data\asimages\{E6BA2BBF-CD08-473F-8422-BD11B0659392}_11.png&quot;/&gt;&lt;left val=&quot;20&quot;/&gt;&lt;top val=&quot;21&quot;/&gt;&lt;width val=&quot;668&quot;/&gt;&lt;height val=&quot;96&quot;/&gt;&lt;hasText val=&quot;1&quot;/&gt;&lt;/Image&gt;&lt;/ThreeDShapeInfo&gt;"/>
  <p:tag name="PRESENTER_SHAPETEXTINFO" val="&lt;ShapeTextInfo&gt;&lt;TableIndex row=&quot;-1&quot; col=&quot;-1&quot;&gt;&lt;linesCount val=&quot;1&quot;/&gt;&lt;lineCharCount val=&quot;36&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3ACE672E-A07A-45DD-92F3-D5A0D3927273}&quot;/&gt;&lt;isInvalidForFieldText val=&quot;1&quot;/&gt;&lt;Image&gt;&lt;filename val=&quot;C:\Users\edarrow\AppData\Local\Temp\PR\data\asimages\{3ACE672E-A07A-45DD-92F3-D5A0D3927273}_11_S.png&quot;/&gt;&lt;left val=&quot;309&quot;/&gt;&lt;top val=&quot;468&quot;/&gt;&lt;width val=&quot;101&quot;/&gt;&lt;height val=&quot;11&quot;/&gt;&lt;hasText val=&quot;0&quot;/&gt;&lt;/Image&gt;&lt;Image&gt;&lt;filename val=&quot;C:\Users\edarrow\AppData\Local\Temp\PR\data\asimages\{3ACE672E-A07A-45DD-92F3-D5A0D3927273}_11_T.png&quot;/&gt;&lt;left val=&quot;309&quot;/&gt;&lt;top val=&quot;468&quot;/&gt;&lt;width val=&quot;101&quot;/&gt;&lt;height val=&quot;11&quot;/&gt;&lt;hasText val=&quot;1&quot;/&gt;&lt;/Image&gt;&lt;/ThreeDShapeInfo&gt;"/>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5AB6D3-DA6B-4AED-B7C2-6BA9C7DABF4C}&quot;/&gt;&lt;isInvalidForFieldText val=&quot;1&quot;/&gt;&lt;Image&gt;&lt;filename val=&quot;C:\Users\edarrow\AppData\Local\Temp\PR\data\asimages\{F95AB6D3-DA6B-4AED-B7C2-6BA9C7DABF4C}_11_S.png&quot;/&gt;&lt;left val=&quot;309&quot;/&gt;&lt;top val=&quot;318&quot;/&gt;&lt;width val=&quot;102&quot;/&gt;&lt;height val=&quot;11&quot;/&gt;&lt;hasText val=&quot;0&quot;/&gt;&lt;/Image&gt;&lt;Image&gt;&lt;filename val=&quot;C:\Users\edarrow\AppData\Local\Temp\PR\data\asimages\{F95AB6D3-DA6B-4AED-B7C2-6BA9C7DABF4C}_11_T.png&quot;/&gt;&lt;left val=&quot;309&quot;/&gt;&lt;top val=&quot;318&quot;/&gt;&lt;width val=&quot;102&quot;/&gt;&lt;height val=&quot;11&quot;/&gt;&lt;hasText val=&quot;1&quot;/&gt;&lt;/Image&gt;&lt;/ThreeDShapeInfo&gt;"/>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7AF060B-835C-4ECE-9B28-5F649ABFD005}_11.png&quot;/&gt;&lt;left val=&quot;195&quot;/&gt;&lt;top val=&quot;362&quot;/&gt;&lt;width val=&quot;65&quot;/&gt;&lt;height val=&quot;34&quot;/&gt;&lt;hasText val=&quot;1&quot;/&gt;&lt;/Image&gt;&lt;/ThreeDShapeInfo&gt;"/>
  <p:tag name="PRESENTER_SHAPETEXTINFO" val="&lt;ShapeTextInfo&gt;&lt;TableIndex row=&quot;-1&quot; col=&quot;-1&quot;&gt;&lt;linesCount val=&quot;1&quot;/&gt;&lt;lineCharCount val=&quot;3&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0BD12A1-2177-40EB-820A-64A5A6F46755}&quot;/&gt;&lt;isInvalidForFieldText val=&quot;1&quot;/&gt;&lt;Image&gt;&lt;filename val=&quot;C:\Users\edarrow\AppData\Local\Temp\PR\data\asimages\{B0BD12A1-2177-40EB-820A-64A5A6F46755}_11_S.png&quot;/&gt;&lt;left val=&quot;308&quot;/&gt;&lt;top val=&quot;467&quot;/&gt;&lt;width val=&quot;104&quot;/&gt;&lt;height val=&quot;11&quot;/&gt;&lt;hasText val=&quot;0&quot;/&gt;&lt;/Image&gt;&lt;Image&gt;&lt;filename val=&quot;C:\Users\edarrow\AppData\Local\Temp\PR\data\asimages\{B0BD12A1-2177-40EB-820A-64A5A6F46755}_11_T.png&quot;/&gt;&lt;left val=&quot;308&quot;/&gt;&lt;top val=&quot;468&quot;/&gt;&lt;width val=&quot;102&quot;/&gt;&lt;height val=&quot;10&quot;/&gt;&lt;hasText val=&quot;1&quot;/&gt;&lt;/Image&gt;&lt;/ThreeDShapeInfo&gt;"/>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DF9BC1A-D112-40AA-847F-476E7A155BE2}&quot;/&gt;&lt;isInvalidForFieldText val=&quot;1&quot;/&gt;&lt;Image&gt;&lt;filename val=&quot;C:\Users\edarrow\AppData\Local\Temp\PR\data\asimages\{9DF9BC1A-D112-40AA-847F-476E7A155BE2}_11_S.png&quot;/&gt;&lt;left val=&quot;308&quot;/&gt;&lt;top val=&quot;317&quot;/&gt;&lt;width val=&quot;105&quot;/&gt;&lt;height val=&quot;11&quot;/&gt;&lt;hasText val=&quot;0&quot;/&gt;&lt;/Image&gt;&lt;Image&gt;&lt;filename val=&quot;C:\Users\edarrow\AppData\Local\Temp\PR\data\asimages\{9DF9BC1A-D112-40AA-847F-476E7A155BE2}_11_T.png&quot;/&gt;&lt;left val=&quot;308&quot;/&gt;&lt;top val=&quot;318&quot;/&gt;&lt;width val=&quot;104&quot;/&gt;&lt;height val=&quot;10&quot;/&gt;&lt;hasText val=&quot;1&quot;/&gt;&lt;/Image&gt;&lt;/ThreeDShapeInfo&gt;"/>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A63583F-3313-4EE1-939E-D98C463F9B7A}_11.png&quot;/&gt;&lt;left val=&quot;445&quot;/&gt;&lt;top val=&quot;367&quot;/&gt;&lt;width val=&quot;230&quot;/&gt;&lt;height val=&quot;52&quot;/&gt;&lt;hasText val=&quot;1&quot;/&gt;&lt;/Image&gt;&lt;/ThreeDShapeInfo&gt;"/>
  <p:tag name="PRESENTER_SHAPETEXTINFO" val="&lt;ShapeTextInfo&gt;&lt;TableIndex row=&quot;-1&quot; col=&quot;-1&quot;&gt;&lt;linesCount val=&quot;2&quot;/&gt;&lt;lineCharCount val=&quot;26&quot;/&gt;&lt;lineCharCount val=&quot;19&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CF509DF-AAF8-4AD7-B4D3-1D894894EFD7}_11.png&quot;/&gt;&lt;left val=&quot;309&quot;/&gt;&lt;top val=&quot;339&quot;/&gt;&lt;width val=&quot;102&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2.wav"/>
  <p:tag name="PPSNARRATION" val="12,2033556390,F:\Final Training Presentations\STDMOD100-Gas-Theory\STCMOD100-Gas-Theory_pptx\Media.ppcx"/>
  <p:tag name="HTML_SHAPEINFO" val="&lt;SlideThumbPath val=&quot;Slide12.PNG&quot;/&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B32F073-2C46-4E49-A241-04798870A883}_12.png&quot;/&gt;&lt;left val=&quot;31&quot;/&gt;&lt;top val=&quot;123&quot;/&gt;&lt;width val=&quot;653&quot;/&gt;&lt;height val=&quot;360&quot;/&gt;&lt;hasText val=&quot;1&quot;/&gt;&lt;/Image&gt;&lt;/ThreeDShapeInfo&gt;"/>
  <p:tag name="PRESENTER_SHAPETEXTINFO" val="&lt;ShapeTextInfo&gt;&lt;TableIndex row=&quot;-1&quot; col=&quot;-1&quot;&gt;&lt;linesCount val=&quot;9&quot;/&gt;&lt;lineCharCount val=&quot;50&quot;/&gt;&lt;lineCharCount val=&quot;34&quot;/&gt;&lt;lineCharCount val=&quot;9&quot;/&gt;&lt;lineCharCount val=&quot;7&quot;/&gt;&lt;lineCharCount val=&quot;6&quot;/&gt;&lt;lineCharCount val=&quot;6&quot;/&gt;&lt;lineCharCount val=&quot;29&quot;/&gt;&lt;lineCharCount val=&quot;69&quot;/&gt;&lt;lineCharCount val=&quot;57&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4F11DAC-5B9A-4A82-A64C-DC503EF2E207}_12.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2817731-CECF-4650-9B02-F16F56DA5F9D}_12.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wav"/>
  <p:tag name="PPSNARRATION" val="1,2033556390,F:\Final Training Presentations\STDMOD100-Gas-Theory\STCMOD100-Gas-Theory_pptx\Media.ppcx"/>
  <p:tag name="HTML_SHAPEINFO" val="&lt;SlideThumbPath val=&quot;Slide1.PNG&quot;/&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8BAC6C-B49A-4057-98BF-8933360B8889}&quot;/&gt;&lt;isInvalidForFieldText val=&quot;0&quot;/&gt;&lt;Image&gt;&lt;filename val=&quot;C:\Users\edarrow\AppData\Local\Temp\PR\data\asimages\{EB8BAC6C-B49A-4057-98BF-8933360B8889}_12.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4&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13.wav"/>
  <p:tag name="PPSNARRATION" val="13,2033556390,F:\Final Training Presentations\STDMOD100-Gas-Theory\STCMOD100-Gas-Theory_pptx\Media.ppcx"/>
  <p:tag name="HTML_SHAPEINFO" val="&lt;SlideThumbPath val=&quot;Slide13.PNG&quot;/&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A2DB420-4187-4908-A22C-7144A15E8748}_13.png&quot;/&gt;&lt;left val=&quot;106&quot;/&gt;&lt;top val=&quot;109&quot;/&gt;&lt;width val=&quot;572&quot;/&gt;&lt;height val=&quot;146&quot;/&gt;&lt;hasText val=&quot;1&quot;/&gt;&lt;/Image&gt;&lt;/ThreeDShapeInfo&gt;"/>
  <p:tag name="PRESENTER_SHAPETEXTINFO" val="&lt;ShapeTextInfo&gt;&lt;TableIndex row=&quot;-1&quot; col=&quot;-1&quot;&gt;&lt;linesCount val=&quot;2&quot;/&gt;&lt;lineCharCount val=&quot;20&quot;/&gt;&lt;lineCharCount val=&quot;9&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2119419-9FB9-40A3-872E-10EECFA59881}_1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B784BD9-DEE4-450B-A3D4-D8038535F4E7}_1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4.wav"/>
  <p:tag name="PPSNARRATION" val="14,2033556390,F:\Final Training Presentations\STDMOD100-Gas-Theory\STCMOD100-Gas-Theory_pptx\Media.ppcx"/>
  <p:tag name="HTML_SHAPEINFO" val="&lt;SlideThumbPath val=&quot;Slide14.PNG&quot;/&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B2791E2-9C72-413A-91E0-BA36643D0716}_14.png&quot;/&gt;&lt;left val=&quot;31&quot;/&gt;&lt;top val=&quot;123&quot;/&gt;&lt;width val=&quot;617&quot;/&gt;&lt;height val=&quot;275&quot;/&gt;&lt;hasText val=&quot;1&quot;/&gt;&lt;/Image&gt;&lt;/ThreeDShapeInfo&gt;"/>
  <p:tag name="PRESENTER_SHAPETEXTINFO" val="&lt;ShapeTextInfo&gt;&lt;TableIndex row=&quot;-1&quot; col=&quot;-1&quot;&gt;&lt;linesCount val=&quot;8&quot;/&gt;&lt;lineCharCount val=&quot;68&quot;/&gt;&lt;lineCharCount val=&quot;18&quot;/&gt;&lt;lineCharCount val=&quot;26&quot;/&gt;&lt;lineCharCount val=&quot;58&quot;/&gt;&lt;lineCharCount val=&quot;71&quot;/&gt;&lt;lineCharCount val=&quot;37&quot;/&gt;&lt;lineCharCount val=&quot;71&quot;/&gt;&lt;lineCharCount val=&quot;7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F18B8DA-FAF4-4FE6-B290-C4CFC3B031D7}_14.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B612CAB-9076-4ADB-9AAA-8C13C26BD8A6}_14.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4E043C-D695-4582-8728-74F50D8DDA7E}&quot;/&gt;&lt;isInvalidForFieldText val=&quot;0&quot;/&gt;&lt;Image&gt;&lt;filename val=&quot;C:\Users\edarrow\AppData\Local\Temp\PR\data\asimages\{714E043C-D695-4582-8728-74F50D8DDA7E}_14.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1400E0-19A7-4834-82D2-737F0012BAE9}&quot;/&gt;&lt;isInvalidForFieldText val=&quot;0&quot;/&gt;&lt;Image&gt;&lt;filename val=&quot;C:\Users\edarrow\AppData\Local\Temp\PR\data\asimages\{F71400E0-19A7-4834-82D2-737F0012BAE9}_1.png&quot;/&gt;&lt;left val=&quot;150&quot;/&gt;&lt;top val=&quot;180&quot;/&gt;&lt;width val=&quot;571&quot;/&gt;&lt;height val=&quot;119&quot;/&gt;&lt;hasText val=&quot;1&quot;/&gt;&lt;/Image&gt;&lt;/ThreeDShapeInfo&gt;"/>
  <p:tag name="PRESENTER_SHAPETEXTINFO" val="&lt;ShapeTextInfo&gt;&lt;TableIndex row=&quot;-1&quot; col=&quot;-1&quot;&gt;&lt;linesCount val=&quot;2&quot;/&gt;&lt;lineCharCount val=&quot;17&quot;/&gt;&lt;lineCharCount val=&quot;2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5.wav"/>
  <p:tag name="PPSNARRATION" val="15,2033556390,F:\Final Training Presentations\STDMOD100-Gas-Theory\STCMOD100-Gas-Theory_pptx\Media.ppcx"/>
  <p:tag name="HTML_SHAPEINFO" val="&lt;SlideThumbPath val=&quot;Slide15.PNG&quot;/&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A52248F-90D6-46E9-B570-D687D5B0E8CB}_15.png&quot;/&gt;&lt;left val=&quot;31&quot;/&gt;&lt;top val=&quot;123&quot;/&gt;&lt;width val=&quot;605&quot;/&gt;&lt;height val=&quot;115&quot;/&gt;&lt;hasText val=&quot;1&quot;/&gt;&lt;/Image&gt;&lt;/ThreeDShapeInfo&gt;"/>
  <p:tag name="PRESENTER_SHAPETEXTINFO" val="&lt;ShapeTextInfo&gt;&lt;TableIndex row=&quot;-1&quot; col=&quot;-1&quot;&gt;&lt;linesCount val=&quot;3&quot;/&gt;&lt;lineCharCount val=&quot;38&quot;/&gt;&lt;lineCharCount val=&quot;38&quot;/&gt;&lt;lineCharCount val=&quot;33&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0CEE6F0-BD99-4A44-B6CD-672D99D1BEAC}_15.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86A31BA-24C9-426C-B5F7-16EF90EC764F}_15.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BBDE93-D765-4AC8-AF76-D897F1C5D471}&quot;/&gt;&lt;isInvalidForFieldText val=&quot;0&quot;/&gt;&lt;Image&gt;&lt;filename val=&quot;C:\Users\edarrow\AppData\Local\Temp\PR\data\asimages\{4BBBDE93-D765-4AC8-AF76-D897F1C5D471}_15.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9&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26D6FFD-E2E7-4B13-B741-446D55D7E555}_15.png&quot;/&gt;&lt;left val=&quot;367&quot;/&gt;&lt;top val=&quot;336&quot;/&gt;&lt;width val=&quot;268&quot;/&gt;&lt;height val=&quot;36&quot;/&gt;&lt;hasText val=&quot;1&quot;/&gt;&lt;/Image&gt;&lt;/ThreeDShapeInfo&gt;"/>
  <p:tag name="PRESENTER_SHAPETEXTINFO" val="&lt;ShapeTextInfo&gt;&lt;TableIndex row=&quot;-1&quot; col=&quot;-1&quot;&gt;&lt;linesCount val=&quot;1&quot;/&gt;&lt;lineCharCount val=&quot;29&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C33CAE4-AAAA-44F9-A0DD-B6F43E41FB83}_15.png&quot;/&gt;&lt;left val=&quot;402&quot;/&gt;&lt;top val=&quot;258&quot;/&gt;&lt;width val=&quot;233&quot;/&gt;&lt;height val=&quot;34&quot;/&gt;&lt;hasText val=&quot;1&quot;/&gt;&lt;/Image&gt;&lt;/ThreeDShapeInfo&gt;"/>
  <p:tag name="PRESENTER_SHAPETEXTINFO" val="&lt;ShapeTextInfo&gt;&lt;TableIndex row=&quot;-1&quot; col=&quot;-1&quot;&gt;&lt;linesCount val=&quot;1&quot;/&gt;&lt;lineCharCount val=&quot;25&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17.wav"/>
  <p:tag name="PPSNARRATION" val="16,2033556390,F:\Final Training Presentations\STDMOD100-Gas-Theory\STCMOD100-Gas-Theory_pptx\Media.ppcx"/>
  <p:tag name="HTML_SHAPEINFO" val="&lt;SlideThumbPath val=&quot;Slide17.PNG&quot;/&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450D615-A47E-4592-A9D1-653CE6AB17AC}_17.png&quot;/&gt;&lt;left val=&quot;106&quot;/&gt;&lt;top val=&quot;130&quot;/&gt;&lt;width val=&quot;572&quot;/&gt;&lt;height val=&quot;94&quot;/&gt;&lt;hasText val=&quot;1&quot;/&gt;&lt;/Image&gt;&lt;/ThreeDShapeInfo&gt;"/>
  <p:tag name="PRESENTER_SHAPETEXTINFO" val="&lt;ShapeTextInfo&gt;&lt;TableIndex row=&quot;-1&quot; col=&quot;-1&quot;&gt;&lt;linesCount val=&quot;1&quot;/&gt;&lt;lineCharCount val=&quot;2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6950032-F9E2-4CB7-93C6-F91068213B41}_17.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2D21D51-8F79-4FF3-AF62-6F6325181FA6}_1.png&quot;/&gt;&lt;left val=&quot;155&quot;/&gt;&lt;top val=&quot;366&quot;/&gt;&lt;width val=&quot;457&quot;/&gt;&lt;height val=&quot;93&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6DF879D-5F1C-456C-BB68-DBB1D7C2A3E6}_17.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8a.wav"/>
  <p:tag name="PPSNARRATION" val="17,2033556390,F:\Final Training Presentations\STDMOD100-Gas-Theory\STCMOD100-Gas-Theory_pptx\Media.ppcx"/>
  <p:tag name="HTML_SHAPEINFO" val="&lt;SlideThumbPath val=&quot;Slide18.PNG&quot;/&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E1C7B1B-5AC0-4C43-88B1-4CA5223CB689}_18.png&quot;/&gt;&lt;left val=&quot;31&quot;/&gt;&lt;top val=&quot;123&quot;/&gt;&lt;width val=&quot;622&quot;/&gt;&lt;height val=&quot;353&quot;/&gt;&lt;hasText val=&quot;1&quot;/&gt;&lt;/Image&gt;&lt;/ThreeDShapeInfo&gt;"/>
  <p:tag name="PRESENTER_SHAPETEXTINFO" val="&lt;ShapeTextInfo&gt;&lt;TableIndex row=&quot;-1&quot; col=&quot;-1&quot;&gt;&lt;linesCount val=&quot;4&quot;/&gt;&lt;lineCharCount val=&quot;41&quot;/&gt;&lt;lineCharCount val=&quot;36&quot;/&gt;&lt;lineCharCount val=&quot;37&quot;/&gt;&lt;lineCharCount val=&quot;61&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E8515D6-07CC-459B-8A55-9EF9960CFF92}_18.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7BE71F9-DAED-41DA-833D-046E4BD30FF4}_18.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6A5309-A398-4AA3-A8A1-D0A9228A999C}&quot;/&gt;&lt;isInvalidForFieldText val=&quot;0&quot;/&gt;&lt;Image&gt;&lt;filename val=&quot;C:\Users\edarrow\AppData\Local\Temp\PR\data\asimages\{FD6A5309-A398-4AA3-A8A1-D0A9228A999C}_18.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5&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86CBA06-A7B8-4F81-9393-AB6F1FD497BD}_18.png&quot;/&gt;&lt;left val=&quot;154&quot;/&gt;&lt;top val=&quot;442&quot;/&gt;&lt;width val=&quot;134&quot;/&gt;&lt;height val=&quot;53&quot;/&gt;&lt;hasText val=&quot;1&quot;/&gt;&lt;/Image&gt;&lt;/ThreeDShapeInfo&gt;"/>
  <p:tag name="PRESENTER_SHAPETEXTINFO" val="&lt;ShapeTextInfo&gt;&lt;TableIndex row=&quot;-1&quot; col=&quot;-1&quot;&gt;&lt;linesCount val=&quot;2&quot;/&gt;&lt;lineCharCount val=&quot;15&quot;/&gt;&lt;lineCharCount val=&quot;9&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76830EE-2775-4BA5-9A04-E644BA5220B4}_18.png&quot;/&gt;&lt;left val=&quot;339&quot;/&gt;&lt;top val=&quot;441&quot;/&gt;&lt;width val=&quot;133&quot;/&gt;&lt;height val=&quot;53&quot;/&gt;&lt;hasText val=&quot;1&quot;/&gt;&lt;/Image&gt;&lt;/ThreeDShapeInfo&gt;"/>
  <p:tag name="PRESENTER_SHAPETEXTINFO" val="&lt;ShapeTextInfo&gt;&lt;TableIndex row=&quot;-1&quot; col=&quot;-1&quot;&gt;&lt;linesCount val=&quot;2&quot;/&gt;&lt;lineCharCount val=&quot;13&quot;/&gt;&lt;lineCharCount val=&quot;9&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9.wav"/>
  <p:tag name="PPSNARRATION" val="18,2033556390,F:\Final Training Presentations\STDMOD100-Gas-Theory\STCMOD100-Gas-Theory_pptx\Media.ppcx"/>
  <p:tag name="HTML_SHAPEINFO" val="&lt;SlideThumbPath val=&quot;Slide19.PNG&quot;/&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CCF8C89-FFD7-43A3-B47C-3D8676344141}_19.png&quot;/&gt;&lt;left val=&quot;31&quot;/&gt;&lt;top val=&quot;123&quot;/&gt;&lt;width val=&quot;653&quot;/&gt;&lt;height val=&quot;151&quot;/&gt;&lt;hasText val=&quot;1&quot;/&gt;&lt;/Image&gt;&lt;/ThreeDShapeInfo&gt;"/>
  <p:tag name="PRESENTER_SHAPETEXTINFO" val="&lt;ShapeTextInfo&gt;&lt;TableIndex row=&quot;-1&quot; col=&quot;-1&quot;&gt;&lt;linesCount val=&quot;4&quot;/&gt;&lt;lineCharCount val=&quot;46&quot;/&gt;&lt;lineCharCount val=&quot;31&quot;/&gt;&lt;lineCharCount val=&quot;56&quot;/&gt;&lt;lineCharCount val=&quot;4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 name="PPSNARRATIONPROPS" val="F:\STDMOD100-Gas-Theory\audio\STCMOD100-Slide 3.wav"/>
  <p:tag name="PPSNARRATION" val="3,2033556390,F:\Final Training Presentations\STDMOD100-Gas-Theory\STCMOD100-Gas-Theory_pptx\Media.ppcx"/>
  <p:tag name="HTML_SHAPEINFO" val="&lt;SlideThumbPath val=&quot;Slide3.PNG&quot;/&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6C83547-7ED7-4F81-AF35-9B6F436DAD38}_19.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B8611E9-6230-4439-B8D8-8DB5222C6098}_19.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6F5113-DF62-43A8-A1CD-3082A7227AC4}&quot;/&gt;&lt;isInvalidForFieldText val=&quot;0&quot;/&gt;&lt;Image&gt;&lt;filename val=&quot;C:\Users\edarrow\AppData\Local\Temp\PR\data\asimages\{386F5113-DF62-43A8-A1CD-3082A7227AC4}_19.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5&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8F1213-087A-4FED-A469-1AF84A0C7CDC}&quot;/&gt;&lt;isInvalidForFieldText val=&quot;0&quot;/&gt;&lt;Image&gt;&lt;filename val=&quot;C:\Users\edarrow\AppData\Local\Temp\PR\data\asimages\{258F1213-087A-4FED-A469-1AF84A0C7CDC}_19.png&quot;/&gt;&lt;left val=&quot;71&quot;/&gt;&lt;top val=&quot;452&quot;/&gt;&lt;width val=&quot;578&quot;/&gt;&lt;height val=&quot;52&quot;/&gt;&lt;hasText val=&quot;1&quot;/&gt;&lt;/Image&gt;&lt;/ThreeDShapeInfo&gt;"/>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A6A4136-14C5-4C2D-BB43-07A764F0AA84}_19.png&quot;/&gt;&lt;left val=&quot;387&quot;/&gt;&lt;top val=&quot;299&quot;/&gt;&lt;width val=&quot;72&quot;/&gt;&lt;height val=&quot;34&quot;/&gt;&lt;hasText val=&quot;1&quot;/&gt;&lt;/Image&gt;&lt;/ThreeDShapeInfo&gt;"/>
  <p:tag name="PRESENTER_SHAPETEXTINFO" val="&lt;ShapeTextInfo&gt;&lt;TableIndex row=&quot;-1&quot; col=&quot;-1&quot;&gt;&lt;linesCount val=&quot;1&quot;/&gt;&lt;lineCharCount val=&quot;4&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70B037-A1C8-4AAF-B38F-E55950DBBB7F}&quot;/&gt;&lt;isInvalidForFieldText val=&quot;0&quot;/&gt;&lt;Image&gt;&lt;filename val=&quot;C:\Users\edarrow\AppData\Local\Temp\PR\data\asimages\{8170B037-A1C8-4AAF-B38F-E55950DBBB7F}_19.png&quot;/&gt;&lt;left val=&quot;325&quot;/&gt;&lt;top val=&quot;356&quot;/&gt;&lt;width val=&quot;50&quot;/&gt;&lt;height val=&quot;97&quot;/&gt;&lt;hasText val=&quot;1&quot;/&gt;&lt;/Image&gt;&lt;/ThreeDShapeInfo&gt;"/>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AC2873F-9793-40F2-B3A1-CFDAB50AE045}_19.png&quot;/&gt;&lt;left val=&quot;362&quot;/&gt;&lt;top val=&quot;370&quot;/&gt;&lt;width val=&quot;183&quot;/&gt;&lt;height val=&quot;53&quot;/&gt;&lt;hasText val=&quot;1&quot;/&gt;&lt;/Image&gt;&lt;/ThreeDShapeInfo&gt;"/>
  <p:tag name="PRESENTER_SHAPETEXTINFO" val="&lt;ShapeTextInfo&gt;&lt;TableIndex row=&quot;-1&quot; col=&quot;-1&quot;&gt;&lt;linesCount val=&quot;2&quot;/&gt;&lt;lineCharCount val=&quot;7&quot;/&gt;&lt;lineCharCount val=&quot;2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3977D1C-AE7E-488A-96B4-29336D0C725D}_19.png&quot;/&gt;&lt;left val=&quot;310&quot;/&gt;&lt;top val=&quot;461&quot;/&gt;&lt;width val=&quot;79&quot;/&gt;&lt;height val=&quot;34&quot;/&gt;&lt;hasText val=&quot;1&quot;/&gt;&lt;/Image&gt;&lt;/ThreeDShapeInfo&gt;"/>
  <p:tag name="PRESENTER_SHAPETEXTINFO" val="&lt;ShapeTextInfo&gt;&lt;TableIndex row=&quot;-1&quot; col=&quot;-1&quot;&gt;&lt;linesCount val=&quot;1&quot;/&gt;&lt;lineCharCount val=&quot;5&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C28D06-0867-4A73-B688-D4B83AAAD7BF}&quot;/&gt;&lt;isInvalidForFieldText val=&quot;0&quot;/&gt;&lt;Image&gt;&lt;filename val=&quot;C:\Users\edarrow\AppData\Local\Temp\PR\data\asimages\{1FC28D06-0867-4A73-B688-D4B83AAAD7BF}_19.png&quot;/&gt;&lt;left val=&quot;312&quot;/&gt;&lt;top val=&quot;290&quot;/&gt;&lt;width val=&quot;81&quot;/&gt;&lt;height val=&quot;67&quot;/&gt;&lt;hasText val=&quot;1&quot;/&gt;&lt;/Image&gt;&lt;/ThreeDShapeInfo&gt;"/>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0.wav"/>
  <p:tag name="PPSNARRATION" val="19,2033556390,F:\Final Training Presentations\STDMOD100-Gas-Theory\STCMOD100-Gas-Theory_pptx\Media.ppcx"/>
  <p:tag name="HTML_SHAPEINFO" val="&lt;SlideThumbPath val=&quot;Slide20.PNG&quot;/&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F39533E-FA6A-432F-9891-1782156B70CA}_3.png&quot;/&gt;&lt;left val=&quot;31&quot;/&gt;&lt;top val=&quot;123&quot;/&gt;&lt;width val=&quot;658&quot;/&gt;&lt;height val=&quot;199&quot;/&gt;&lt;hasText val=&quot;1&quot;/&gt;&lt;/Image&gt;&lt;/ThreeDShapeInfo&gt;"/>
  <p:tag name="PRESENTER_SHAPETEXTINFO" val="&lt;ShapeTextInfo&gt;&lt;TableIndex row=&quot;-1&quot; col=&quot;-1&quot;&gt;&lt;linesCount val=&quot;3&quot;/&gt;&lt;lineCharCount val=&quot;44&quot;/&gt;&lt;lineCharCount val=&quot;67&quot;/&gt;&lt;lineCharCount val=&quot;52&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87B061F-B9C1-4C28-AEF0-AB1FADEFBAD4}_20.png&quot;/&gt;&lt;left val=&quot;31&quot;/&gt;&lt;top val=&quot;123&quot;/&gt;&lt;width val=&quot;653&quot;/&gt;&lt;height val=&quot;212&quot;/&gt;&lt;hasText val=&quot;1&quot;/&gt;&lt;/Image&gt;&lt;/ThreeDShapeInfo&gt;"/>
  <p:tag name="PRESENTER_SHAPETEXTINFO" val="&lt;ShapeTextInfo&gt;&lt;TableIndex row=&quot;-1&quot; col=&quot;-1&quot;&gt;&lt;linesCount val=&quot;6&quot;/&gt;&lt;lineCharCount val=&quot;69&quot;/&gt;&lt;lineCharCount val=&quot;57&quot;/&gt;&lt;lineCharCount val=&quot;60&quot;/&gt;&lt;lineCharCount val=&quot;84&quot;/&gt;&lt;lineCharCount val=&quot;48&quot;/&gt;&lt;lineCharCount val=&quot;65&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366871F-FD2E-4F01-B191-A40876BC0488}_20.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A175461-D7F9-419C-B834-B169645552E0}_20.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206122-BED9-4668-9E46-BFBBEDA451E5}&quot;/&gt;&lt;isInvalidForFieldText val=&quot;0&quot;/&gt;&lt;Image&gt;&lt;filename val=&quot;C:\Users\edarrow\AppData\Local\Temp\PR\data\asimages\{74206122-BED9-4668-9E46-BFBBEDA451E5}_20.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6&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B196DDB-539A-4EC0-87FC-280DC1FCF5EC}_20.png&quot;/&gt;&lt;left val=&quot;419&quot;/&gt;&lt;top val=&quot;353&quot;/&gt;&lt;width val=&quot;266&quot;/&gt;&lt;height val=&quot;34&quot;/&gt;&lt;hasText val=&quot;1&quot;/&gt;&lt;/Image&gt;&lt;/ThreeDShapeInfo&gt;"/>
  <p:tag name="PRESENTER_SHAPETEXTINFO" val="&lt;ShapeTextInfo&gt;&lt;TableIndex row=&quot;-1&quot; col=&quot;-1&quot;&gt;&lt;linesCount val=&quot;1&quot;/&gt;&lt;lineCharCount val=&quot;26&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D8CE1F04-E113-4EAE-9DDE-8958B7EF9F21}&quot;/&gt;&lt;isInvalidForFieldText val=&quot;1&quot;/&gt;&lt;Image&gt;&lt;filename val=&quot;C:\Users\edarrow\AppData\Local\Temp\PR\data\asimages\{D8CE1F04-E113-4EAE-9DDE-8958B7EF9F21}_20_S.png&quot;/&gt;&lt;left val=&quot;108&quot;/&gt;&lt;top val=&quot;370&quot;/&gt;&lt;width val=&quot;322&quot;/&gt;&lt;height val=&quot;36&quot;/&gt;&lt;hasText val=&quot;0&quot;/&gt;&lt;/Image&gt;&lt;Image&gt;&lt;filename val=&quot;C:\Users\edarrow\AppData\Local\Temp\PR\data\asimages\{D8CE1F04-E113-4EAE-9DDE-8958B7EF9F21}_20_T.png&quot;/&gt;&lt;left val=&quot;108&quot;/&gt;&lt;top val=&quot;371&quot;/&gt;&lt;width val=&quot;311&quot;/&gt;&lt;height val=&quot;25&quot;/&gt;&lt;hasText val=&quot;1&quot;/&gt;&lt;/Image&gt;&lt;/ThreeDShapeInfo&gt;"/>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0413B9F-CDC1-4DFF-BE0F-2AD4B535E95A}_20.png&quot;/&gt;&lt;left val=&quot;418&quot;/&gt;&lt;top val=&quot;383&quot;/&gt;&lt;width val=&quot;248&quot;/&gt;&lt;height val=&quot;72&quot;/&gt;&lt;hasText val=&quot;1&quot;/&gt;&lt;/Image&gt;&lt;/ThreeDShapeInfo&gt;"/>
  <p:tag name="PRESENTER_SHAPETEXTINFO" val="&lt;ShapeTextInfo&gt;&lt;TableIndex row=&quot;-1&quot; col=&quot;-1&quot;&gt;&lt;linesCount val=&quot;3&quot;/&gt;&lt;lineCharCount val=&quot;30&quot;/&gt;&lt;lineCharCount val=&quot;29&quot;/&gt;&lt;lineCharCount val=&quot;17&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427933-7654-4B12-977F-6DA0BF2685BC}&quot;/&gt;&lt;isInvalidForFieldText val=&quot;0&quot;/&gt;&lt;Image&gt;&lt;filename val=&quot;C:\Users\edarrow\AppData\Local\Temp\PR\data\asimages\{9C427933-7654-4B12-977F-6DA0BF2685BC}_20.png&quot;/&gt;&lt;left val=&quot;71&quot;/&gt;&lt;top val=&quot;351&quot;/&gt;&lt;width val=&quot;41&quot;/&gt;&lt;height val=&quot;41&quot;/&gt;&lt;hasText val=&quot;1&quot;/&gt;&lt;/Image&gt;&lt;/ThreeDShapeInfo&gt;"/>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D987990-F4B1-4605-A4D4-C8D683B554E6}_20.png&quot;/&gt;&lt;left val=&quot;75&quot;/&gt;&lt;top val=&quot;354&quot;/&gt;&lt;width val=&quot;33&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5F8732C-5287-413A-844F-66D6A42C503E}_20.png&quot;/&gt;&lt;left val=&quot;34&quot;/&gt;&lt;top val=&quot;387&quot;/&gt;&lt;width val=&quot;270&quot;/&gt;&lt;height val=&quot;34&quot;/&gt;&lt;hasText val=&quot;1&quot;/&gt;&lt;/Image&gt;&lt;/ThreeDShapeInfo&gt;"/>
  <p:tag name="PRESENTER_SHAPETEXTINFO" val="&lt;ShapeTextInfo&gt;&lt;TableIndex row=&quot;-1&quot; col=&quot;-1&quot;&gt;&lt;linesCount val=&quot;1&quot;/&gt;&lt;lineCharCount val=&quot;3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E0DE01F-C8DE-4B7D-AFC6-3CD772038665}_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1.wav"/>
  <p:tag name="PPSNARRATION" val="20,2033556390,F:\Final Training Presentations\STDMOD100-Gas-Theory\STCMOD100-Gas-Theory_pptx\Media.ppcx"/>
  <p:tag name="HTML_SHAPEINFO" val="&lt;SlideThumbPath val=&quot;Slide21.PNG&quot;/&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8603139-9ABD-4126-BF02-C67CC1CBEE52}_21.png&quot;/&gt;&lt;left val=&quot;31&quot;/&gt;&lt;top val=&quot;123&quot;/&gt;&lt;width val=&quot;653&quot;/&gt;&lt;height val=&quot;360&quot;/&gt;&lt;hasText val=&quot;1&quot;/&gt;&lt;/Image&gt;&lt;/ThreeDShapeInfo&gt;"/>
  <p:tag name="PRESENTER_SHAPETEXTINFO" val="&lt;ShapeTextInfo&gt;&lt;TableIndex row=&quot;-1&quot; col=&quot;-1&quot;&gt;&lt;linesCount val=&quot;9&quot;/&gt;&lt;lineCharCount val=&quot;63&quot;/&gt;&lt;lineCharCount val=&quot;64&quot;/&gt;&lt;lineCharCount val=&quot;49&quot;/&gt;&lt;lineCharCount val=&quot;21&quot;/&gt;&lt;lineCharCount val=&quot;80&quot;/&gt;&lt;lineCharCount val=&quot;22&quot;/&gt;&lt;lineCharCount val=&quot;26&quot;/&gt;&lt;lineCharCount val=&quot;70&quot;/&gt;&lt;lineCharCount val=&quot;38&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0D958E9-EFF7-417C-A7EA-D3630E96F86A}_21.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AB00AC8-AEB8-4410-A1C3-F4A4E4E8FCEB}_21.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56214C-92EB-42C6-AA94-050477657EB3}&quot;/&gt;&lt;isInvalidForFieldText val=&quot;0&quot;/&gt;&lt;Image&gt;&lt;filename val=&quot;C:\Users\edarrow\AppData\Local\Temp\PR\data\asimages\{9656214C-92EB-42C6-AA94-050477657EB3}_21.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7&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2.wav"/>
  <p:tag name="PPSNARRATION" val="21,2033556390,F:\Final Training Presentations\STDMOD100-Gas-Theory\STCMOD100-Gas-Theory_pptx\Media.ppcx"/>
  <p:tag name="HTML_SHAPEINFO" val="&lt;SlideThumbPath val=&quot;Slide22.PNG&quot;/&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5DB61A2-EC38-4D92-A649-D435682FB9CE}_22.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CF91801-5B1E-436C-BFDF-87D9D691FD70}_22.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866D30-E657-413D-9AE7-321CDC36464D}&quot;/&gt;&lt;isInvalidForFieldText val=&quot;0&quot;/&gt;&lt;Image&gt;&lt;filename val=&quot;C:\Users\edarrow\AppData\Local\Temp\PR\data\asimages\{0F866D30-E657-413D-9AE7-321CDC36464D}_22.png&quot;/&gt;&lt;left val=&quot;3&quot;/&gt;&lt;top val=&quot;12&quot;/&gt;&lt;width val=&quot;695&quot;/&gt;&lt;height val=&quot;127&quot;/&gt;&lt;hasText val=&quot;1&quot;/&gt;&lt;/Image&gt;&lt;/ThreeDShapeInfo&gt;"/>
  <p:tag name="PRESENTER_SHAPETEXTINFO" val="&lt;ShapeTextInfo&gt;&lt;TableIndex row=&quot;-1&quot; col=&quot;-1&quot;&gt;&lt;linesCount val=&quot;2&quot;/&gt;&lt;lineCharCount val=&quot;31&quot;/&gt;&lt;lineCharCount val=&quot;16&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E07CCB4-A05A-4411-B974-0A3EBEB1DF23}_22.png&quot;/&gt;&lt;left val=&quot;62&quot;/&gt;&lt;top val=&quot;271&quot;/&gt;&lt;width val=&quot;176&quot;/&gt;&lt;height val=&quot;89&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2&quot; col=&quot;1&quot;&gt;&lt;linesCount val=&quot;1&quot;/&gt;&lt;lineCharCount val=&quot;6&quot;/&gt;&lt;/TableIndex&gt;&lt;TableIndex row=&quot;2&quot; col=&quot;2&quot;&gt;&lt;linesCount val=&quot;1&quot;/&gt;&lt;lineCharCount val=&quot;6&quot;/&gt;&lt;/TableIndex&gt;&lt;TableIndex row=&quot;3&quot; col=&quot;1&quot;&gt;&lt;linesCount val=&quot;1&quot;/&gt;&lt;lineCharCount val=&quot;7&quot;/&gt;&lt;/TableIndex&gt;&lt;TableIndex row=&quot;3&quot; col=&quot;2&quot;&gt;&lt;linesCount val=&quot;1&quot;/&gt;&lt;lineCharCount val=&quot;6&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4389C94-2298-402B-9ECC-D7F595E9F587}_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DACF871-8AB7-4DAC-BB1E-BC6793A2FD49}_22.png&quot;/&gt;&lt;left val=&quot;62&quot;/&gt;&lt;top val=&quot;393&quot;/&gt;&lt;width val=&quot;176&quot;/&gt;&lt;height val=&quot;64&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2&quot; col=&quot;1&quot;&gt;&lt;linesCount val=&quot;1&quot;/&gt;&lt;lineCharCount val=&quot;8&quot;/&gt;&lt;/TableIndex&gt;&lt;TableIndex row=&quot;2&quot; col=&quot;2&quot;&gt;&lt;linesCount val=&quot;1&quot;/&gt;&lt;lineCharCount val=&quot;6&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20E5601-0F38-4F64-9BCD-B97AF5420632}_22.png&quot;/&gt;&lt;left val=&quot;47&quot;/&gt;&lt;top val=&quot;362&quot;/&gt;&lt;width val=&quot;327&quot;/&gt;&lt;height val=&quot;44&quot;/&gt;&lt;hasText val=&quot;1&quot;/&gt;&lt;/Image&gt;&lt;/ThreeDShapeInfo&gt;"/>
  <p:tag name="PRESENTER_SHAPETEXTINFO" val="&lt;ShapeTextInfo&gt;&lt;TableIndex row=&quot;-1&quot; col=&quot;-1&quot;&gt;&lt;linesCount val=&quot;1&quot;/&gt;&lt;lineCharCount val=&quot;8&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4AECE20-A38F-4853-BF1D-2681B817D9C6}_22.png&quot;/&gt;&lt;left val=&quot;31&quot;/&gt;&lt;top val=&quot;123&quot;/&gt;&lt;width val=&quot;653&quot;/&gt;&lt;height val=&quot;115&quot;/&gt;&lt;hasText val=&quot;1&quot;/&gt;&lt;/Image&gt;&lt;/ThreeDShapeInfo&gt;"/>
  <p:tag name="PRESENTER_SHAPETEXTINFO" val="&lt;ShapeTextInfo&gt;&lt;TableIndex row=&quot;-1&quot; col=&quot;-1&quot;&gt;&lt;linesCount val=&quot;3&quot;/&gt;&lt;lineCharCount val=&quot;32&quot;/&gt;&lt;lineCharCount val=&quot;45&quot;/&gt;&lt;lineCharCount val=&quot;2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3.wav"/>
  <p:tag name="PPSNARRATION" val="22,2033556390,F:\Final Training Presentations\STDMOD100-Gas-Theory\STCMOD100-Gas-Theory_pptx\Media.ppcx"/>
  <p:tag name="HTML_SHAPEINFO" val="&lt;SlideThumbPath val=&quot;Slide23.PNG&quot;/&gt;"/>
</p:tagLst>
</file>

<file path=ppt/tags/tag2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CF8BE7B-554D-47FC-B069-512AD7444D47}_23.png&quot;/&gt;&lt;left val=&quot;31&quot;/&gt;&lt;top val=&quot;123&quot;/&gt;&lt;width val=&quot;653&quot;/&gt;&lt;height val=&quot;360&quot;/&gt;&lt;hasText val=&quot;1&quot;/&gt;&lt;/Image&gt;&lt;/ThreeDShapeInfo&gt;"/>
  <p:tag name="PRESENTER_SHAPETEXTINFO" val="&lt;ShapeTextInfo&gt;&lt;TableIndex row=&quot;-1&quot; col=&quot;-1&quot;&gt;&lt;linesCount val=&quot;7&quot;/&gt;&lt;lineCharCount val=&quot;35&quot;/&gt;&lt;lineCharCount val=&quot;51&quot;/&gt;&lt;lineCharCount val=&quot;62&quot;/&gt;&lt;lineCharCount val=&quot;29&quot;/&gt;&lt;lineCharCount val=&quot;25&quot;/&gt;&lt;lineCharCount val=&quot;11&quot;/&gt;&lt;lineCharCount val=&quot;21&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86C4E7C-B5B8-4E67-B6B7-5DF0B32DC666}_2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8B4C433-4EAF-4EA4-865E-8ECF57223F88}_2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352456-E02F-4605-8D23-DC38568E9481}&quot;/&gt;&lt;isInvalidForFieldText val=&quot;0&quot;/&gt;&lt;Image&gt;&lt;filename val=&quot;C:\Users\edarrow\AppData\Local\Temp\PR\data\asimages\{15352456-E02F-4605-8D23-DC38568E9481}_23.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1&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4a.wav"/>
  <p:tag name="PPSNARRATION" val="23,2033556390,F:\Final Training Presentations\STDMOD100-Gas-Theory\STCMOD100-Gas-Theory_pptx\Media.ppcx"/>
  <p:tag name="HTML_SHAPEINFO" val="&lt;SlideThumbPath val=&quot;Slide24.PNG&quot;/&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674FB06-27C7-41D2-AE35-19B21C14FBD6}_24.png&quot;/&gt;&lt;left val=&quot;31&quot;/&gt;&lt;top val=&quot;123&quot;/&gt;&lt;width val=&quot;653&quot;/&gt;&lt;height val=&quot;360&quot;/&gt;&lt;hasText val=&quot;1&quot;/&gt;&lt;/Image&gt;&lt;/ThreeDShapeInfo&gt;"/>
  <p:tag name="PRESENTER_SHAPETEXTINFO" val="&lt;ShapeTextInfo&gt;&lt;TableIndex row=&quot;-1&quot; col=&quot;-1&quot;&gt;&lt;linesCount val=&quot;5&quot;/&gt;&lt;lineCharCount val=&quot;64&quot;/&gt;&lt;lineCharCount val=&quot;46&quot;/&gt;&lt;lineCharCount val=&quot;29&quot;/&gt;&lt;lineCharCount val=&quot;22&quot;/&gt;&lt;lineCharCount val=&quot;1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5BBABF-DAEB-4764-80E3-6CFD9F8BBC2B}&quot;/&gt;&lt;isInvalidForFieldText val=&quot;0&quot;/&gt;&lt;Image&gt;&lt;filename val=&quot;C:\Users\edarrow\AppData\Local\Temp\PR\data\asimages\{A85BBABF-DAEB-4764-80E3-6CFD9F8BBC2B}_3.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7&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AB33BE4-3BD0-4988-970C-1911122371CE}_24.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06504EF-4892-4314-BD49-C48E147D3966}_24.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8C61E5-A0DA-422B-B6AB-C6EFAE6AC9A5}&quot;/&gt;&lt;isInvalidForFieldText val=&quot;0&quot;/&gt;&lt;Image&gt;&lt;filename val=&quot;C:\Users\edarrow\AppData\Local\Temp\PR\data\asimages\{D88C61E5-A0DA-422B-B6AB-C6EFAE6AC9A5}_24.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27.wav"/>
  <p:tag name="PPSNARRATION" val="24,2033556390,F:\Final Training Presentations\STDMOD100-Gas-Theory\STCMOD100-Gas-Theory_pptx\Media.ppcx"/>
  <p:tag name="HTML_SHAPEINFO" val="&lt;SlideThumbPath val=&quot;Slide27.PNG&quot;/&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DADFC59-52A4-451E-BE27-C092E3544EC8}_27.png&quot;/&gt;&lt;left val=&quot;106&quot;/&gt;&lt;top val=&quot;133&quot;/&gt;&lt;width val=&quot;572&quot;/&gt;&lt;height val=&quot;94&quot;/&gt;&lt;hasText val=&quot;1&quot;/&gt;&lt;/Image&gt;&lt;/ThreeDShapeInfo&gt;"/>
  <p:tag name="PRESENTER_SHAPETEXTINFO" val="&lt;ShapeTextInfo&gt;&lt;TableIndex row=&quot;-1&quot; col=&quot;-1&quot;&gt;&lt;linesCount val=&quot;1&quot;/&gt;&lt;lineCharCount val=&quot;24&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9793C29-D98E-4F71-8D3B-6E56018BA289}_27.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F05C082-A5A4-4FFE-8958-7E586ECC795A}_27.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8.wav"/>
  <p:tag name="PPSNARRATION" val="25,2033556390,F:\Final Training Presentations\STDMOD100-Gas-Theory\STCMOD100-Gas-Theory_pptx\Media.ppcx"/>
  <p:tag name="HTML_SHAPEINFO" val="&lt;SlideThumbPath val=&quot;Slide28.PNG&quot;/&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4152F42-DA00-4FDA-B569-4EE359C8C4F1}_28.png&quot;/&gt;&lt;left val=&quot;31&quot;/&gt;&lt;top val=&quot;123&quot;/&gt;&lt;width val=&quot;653&quot;/&gt;&lt;height val=&quot;86&quot;/&gt;&lt;hasText val=&quot;1&quot;/&gt;&lt;/Image&gt;&lt;/ThreeDShapeInfo&gt;"/>
  <p:tag name="PRESENTER_SHAPETEXTINFO" val="&lt;ShapeTextInfo&gt;&lt;TableIndex row=&quot;-1&quot; col=&quot;-1&quot;&gt;&lt;linesCount val=&quot;2&quot;/&gt;&lt;lineCharCount val=&quot;37&quot;/&gt;&lt;lineCharCount val=&quot;6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6C453B5-3AC7-44E2-9616-1D11463458F4}_28.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 name="PPSNARRATIONPROPS" val="F:\STDMOD100-Gas-Theory\audio\STCMOD100-Slide 4.wav"/>
  <p:tag name="PPSNARRATION" val="4,2033556390,F:\Final Training Presentations\STDMOD100-Gas-Theory\STCMOD100-Gas-Theory_pptx\Media.ppcx"/>
  <p:tag name="HTML_SHAPEINFO" val="&lt;SlideThumbPath val=&quot;Slide4.PNG&quot;/&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98FE37F-C3FE-4166-A99A-C58EFD311A25}_28.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8ABBA8-7F33-46F2-8984-9129CBF20632}&quot;/&gt;&lt;isInvalidForFieldText val=&quot;0&quot;/&gt;&lt;Image&gt;&lt;filename val=&quot;C:\Users\edarrow\AppData\Local\Temp\PR\data\asimages\{F78ABBA8-7F33-46F2-8984-9129CBF20632}_28.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5&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996BE2D-034E-4725-BB2A-EB643D4C9708}_28.png&quot;/&gt;&lt;left val=&quot;31&quot;/&gt;&lt;top val=&quot;295&quot;/&gt;&lt;width val=&quot;653&quot;/&gt;&lt;height val=&quot;68&quot;/&gt;&lt;hasText val=&quot;1&quot;/&gt;&lt;/Image&gt;&lt;/ThreeDShapeInfo&gt;"/>
  <p:tag name="PRESENTER_SHAPETEXTINFO" val="&lt;ShapeTextInfo&gt;&lt;TableIndex row=&quot;-1&quot; col=&quot;-1&quot;&gt;&lt;linesCount val=&quot;2&quot;/&gt;&lt;lineCharCount val=&quot;68&quot;/&gt;&lt;lineCharCount val=&quot;11&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76F046-287F-4BA1-A6F3-44B09063F019}&quot;/&gt;&lt;isInvalidForFieldText val=&quot;0&quot;/&gt;&lt;Image&gt;&lt;filename val=&quot;C:\Users\edarrow\AppData\Local\Temp\PR\data\asimages\{6376F046-287F-4BA1-A6F3-44B09063F019}_28.png&quot;/&gt;&lt;left val=&quot;177&quot;/&gt;&lt;top val=&quot;215&quot;/&gt;&lt;width val=&quot;262&quot;/&gt;&lt;height val=&quot;5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1660D0-C524-4595-96FD-624ED79FF5F9}&quot;/&gt;&lt;isInvalidForFieldText val=&quot;0&quot;/&gt;&lt;Image&gt;&lt;filename val=&quot;C:\Users\edarrow\AppData\Local\Temp\PR\data\asimages\{751660D0-C524-4595-96FD-624ED79FF5F9}_28.png&quot;/&gt;&lt;left val=&quot;239&quot;/&gt;&lt;top val=&quot;232&quot;/&gt;&lt;width val=&quot;140&quot;/&gt;&lt;height val=&quot;24&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61C86C-7E99-4257-BDC5-289A40B27C1C}&quot;/&gt;&lt;isInvalidForFieldText val=&quot;0&quot;/&gt;&lt;Image&gt;&lt;filename val=&quot;C:\Users\edarrow\AppData\Local\Temp\PR\data\asimages\{4961C86C-7E99-4257-BDC5-289A40B27C1C}_28.png&quot;/&gt;&lt;left val=&quot;175&quot;/&gt;&lt;top val=&quot;378&quot;/&gt;&lt;width val=&quot;262&quot;/&gt;&lt;height val=&quot;57&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5631CE-4E1F-4EA4-9052-07106C1CB8C6}&quot;/&gt;&lt;isInvalidForFieldText val=&quot;0&quot;/&gt;&lt;Image&gt;&lt;filename val=&quot;C:\Users\edarrow\AppData\Local\Temp\PR\data\asimages\{AA5631CE-4E1F-4EA4-9052-07106C1CB8C6}_28.png&quot;/&gt;&lt;left val=&quot;125&quot;/&gt;&lt;top val=&quot;394&quot;/&gt;&lt;width val=&quot;363&quot;/&gt;&lt;height val=&quot;24&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9EA01E0-3E2E-4E85-93BB-78BDE8706BF1}_4.png&quot;/&gt;&lt;left val=&quot;30&quot;/&gt;&lt;top val=&quot;123&quot;/&gt;&lt;width val=&quot;654&quot;/&gt;&lt;height val=&quot;337&quot;/&gt;&lt;hasText val=&quot;1&quot;/&gt;&lt;/Image&gt;&lt;/ThreeDShapeInfo&gt;"/>
  <p:tag name="PRESENTER_SHAPETEXTINFO" val="&lt;ShapeTextInfo&gt;&lt;TableIndex row=&quot;-1&quot; col=&quot;-1&quot;&gt;&lt;linesCount val=&quot;9&quot;/&gt;&lt;lineCharCount val=&quot;53&quot;/&gt;&lt;lineCharCount val=&quot;48&quot;/&gt;&lt;lineCharCount val=&quot;44&quot;/&gt;&lt;lineCharCount val=&quot;49&quot;/&gt;&lt;lineCharCount val=&quot;43&quot;/&gt;&lt;lineCharCount val=&quot;59&quot;/&gt;&lt;lineCharCount val=&quot;54&quot;/&gt;&lt;lineCharCount val=&quot;59&quot;/&gt;&lt;lineCharCount val=&quot;41&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29a.wav"/>
  <p:tag name="PPSNARRATION" val="26,2033556390,F:\Final Training Presentations\STDMOD100-Gas-Theory\STCMOD100-Gas-Theory_pptx\Media.ppcx"/>
  <p:tag name="HTML_SHAPEINFO" val="&lt;SlideThumbPath val=&quot;Slide29.PNG&quot;/&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306CC7C-72B4-4E4A-9AA3-218C57DB3CE4}_4.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7B8C3B8-C294-4D93-A599-3A0001F90075}_29.png&quot;/&gt;&lt;left val=&quot;31&quot;/&gt;&lt;top val=&quot;123&quot;/&gt;&lt;width val=&quot;648&quot;/&gt;&lt;height val=&quot;334&quot;/&gt;&lt;hasText val=&quot;1&quot;/&gt;&lt;/Image&gt;&lt;/ThreeDShapeInfo&gt;"/>
  <p:tag name="PRESENTER_SHAPETEXTINFO" val="&lt;ShapeTextInfo&gt;&lt;TableIndex row=&quot;-1&quot; col=&quot;-1&quot;&gt;&lt;linesCount val=&quot;10&quot;/&gt;&lt;lineCharCount val=&quot;67&quot;/&gt;&lt;lineCharCount val=&quot;30&quot;/&gt;&lt;lineCharCount val=&quot;61&quot;/&gt;&lt;lineCharCount val=&quot;49&quot;/&gt;&lt;lineCharCount val=&quot;46&quot;/&gt;&lt;lineCharCount val=&quot;21&quot;/&gt;&lt;lineCharCount val=&quot;20&quot;/&gt;&lt;lineCharCount val=&quot;24&quot;/&gt;&lt;lineCharCount val=&quot;28&quot;/&gt;&lt;lineCharCount val=&quot;1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9AE4553-68A7-4FBB-950F-DC566EF4AFDF}_29.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A4ABA2E-EADC-4A4E-8023-522DA5877288}_29.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16C5EE-E76F-4C3D-94B5-141CAAF8B08C}&quot;/&gt;&lt;isInvalidForFieldText val=&quot;0&quot;/&gt;&lt;Image&gt;&lt;filename val=&quot;C:\Users\edarrow\AppData\Local\Temp\PR\data\asimages\{5516C5EE-E76F-4C3D-94B5-141CAAF8B08C}_29.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38&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C7724B9-945E-4886-A97C-09A53FF49DE8}_29.png&quot;/&gt;&lt;left val=&quot;333&quot;/&gt;&lt;top val=&quot;308&quot;/&gt;&lt;width val=&quot;281&quot;/&gt;&lt;height val=&quot;187&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4&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4&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0.wav"/>
  <p:tag name="PPSNARRATION" val="27,2033556390,F:\Final Training Presentations\STDMOD100-Gas-Theory\STCMOD100-Gas-Theory_pptx\Media.ppcx"/>
  <p:tag name="HTML_SHAPEINFO" val="&lt;SlideThumbPath val=&quot;Slide30.PNG&quot;/&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4700F42-2E14-4D8D-B0EE-B24B0E710E66}_30.png&quot;/&gt;&lt;left val=&quot;28&quot;/&gt;&lt;top val=&quot;122&quot;/&gt;&lt;width val=&quot;330&quot;/&gt;&lt;height val=&quot;51&quot;/&gt;&lt;hasText val=&quot;1&quot;/&gt;&lt;/Image&gt;&lt;/ThreeDShapeInfo&gt;"/>
  <p:tag name="PRESENTER_SHAPETEXTINFO" val="&lt;ShapeTextInfo&gt;&lt;TableIndex row=&quot;-1&quot; col=&quot;-1&quot;&gt;&lt;linesCount val=&quot;1&quot;/&gt;&lt;lineCharCount val=&quot;1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47DAF0F-0103-4AB3-9D41-E0EF56CFB9B7}_4.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0D4876B-B489-4851-9000-ED44F797111D}_30.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F76169D-CCD7-4E03-BFA8-00E510A85D5F}_30.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304A6A-9CEE-495F-BBB2-8201D9D6ADE7}&quot;/&gt;&lt;isInvalidForFieldText val=&quot;0&quot;/&gt;&lt;Image&gt;&lt;filename val=&quot;C:\Users\edarrow\AppData\Local\Temp\PR\data\asimages\{8B304A6A-9CEE-495F-BBB2-8201D9D6ADE7}_30.png&quot;/&gt;&lt;left val=&quot;3&quot;/&gt;&lt;top val=&quot;21&quot;/&gt;&lt;width val=&quot;695&quot;/&gt;&lt;height val=&quot;96&quot;/&gt;&lt;hasText val=&quot;1&quot;/&gt;&lt;/Image&gt;&lt;/ThreeDShapeInfo&gt;"/>
  <p:tag name="PRESENTER_SHAPETEXTINFO" val="&lt;ShapeTextInfo&gt;&lt;TableIndex row=&quot;-1&quot; col=&quot;-1&quot;&gt;&lt;linesCount val=&quot;1&quot;/&gt;&lt;lineCharCount val=&quot;38&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AC6509E-875A-4C0F-8490-76FE3B5A6C7F}_30.png&quot;/&gt;&lt;left val=&quot;45&quot;/&gt;&lt;top val=&quot;157&quot;/&gt;&lt;width val=&quot;263&quot;/&gt;&lt;height val=&quot;88&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1&quot; col=&quot;3&quot;&gt;&lt;linesCount val=&quot;1&quot;/&gt;&lt;lineCharCount val=&quot;7&quot;/&gt;&lt;/TableIndex&gt;&lt;TableIndex row=&quot;2&quot; col=&quot;1&quot;&gt;&lt;linesCount val=&quot;1&quot;/&gt;&lt;lineCharCount val=&quot;6&quot;/&gt;&lt;/TableIndex&gt;&lt;TableIndex row=&quot;2&quot; col=&quot;2&quot;&gt;&lt;linesCount val=&quot;1&quot;/&gt;&lt;lineCharCount val=&quot;6&quot;/&gt;&lt;/TableIndex&gt;&lt;TableIndex row=&quot;2&quot; col=&quot;3&quot;&gt;&lt;linesCount val=&quot;1&quot;/&gt;&lt;lineCharCount val=&quot;5&quot;/&gt;&lt;/TableIndex&gt;&lt;TableIndex row=&quot;3&quot; col=&quot;1&quot;&gt;&lt;linesCount val=&quot;1&quot;/&gt;&lt;lineCharCount val=&quot;7&quot;/&gt;&lt;/TableIndex&gt;&lt;TableIndex row=&quot;3&quot; col=&quot;2&quot;&gt;&lt;linesCount val=&quot;1&quot;/&gt;&lt;lineCharCount val=&quot;6&quot;/&gt;&lt;/TableIndex&gt;&lt;TableIndex row=&quot;3&quot; col=&quot;3&quot;&gt;&lt;linesCount val=&quot;1&quot;/&gt;&lt;lineCharCount val=&quot;6&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0835B21-DF5C-401E-B8BD-EF3FA87C3CB7}_30.png&quot;/&gt;&lt;left val=&quot;45&quot;/&gt;&lt;top val=&quot;283&quot;/&gt;&lt;width val=&quot;263&quot;/&gt;&lt;height val=&quot;64&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1&quot; col=&quot;3&quot;&gt;&lt;linesCount val=&quot;1&quot;/&gt;&lt;lineCharCount val=&quot;7&quot;/&gt;&lt;/TableIndex&gt;&lt;TableIndex row=&quot;2&quot; col=&quot;1&quot;&gt;&lt;linesCount val=&quot;1&quot;/&gt;&lt;lineCharCount val=&quot;8&quot;/&gt;&lt;/TableIndex&gt;&lt;TableIndex row=&quot;2&quot; col=&quot;2&quot;&gt;&lt;linesCount val=&quot;1&quot;/&gt;&lt;lineCharCount val=&quot;6&quot;/&gt;&lt;/TableIndex&gt;&lt;TableIndex row=&quot;2&quot; col=&quot;3&quot;&gt;&lt;linesCount val=&quot;1&quot;/&gt;&lt;lineCharCount val=&quot;5&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D3DBF7E-5629-4B4C-9F62-1658ABF0FA56}_30.png&quot;/&gt;&lt;left val=&quot;28&quot;/&gt;&lt;top val=&quot;248&quot;/&gt;&lt;width val=&quot;330&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1.wav"/>
  <p:tag name="PPSNARRATION" val="28,2033556390,F:\Final Training Presentations\STDMOD100-Gas-Theory\STCMOD100-Gas-Theory_pptx\Media.ppcx"/>
  <p:tag name="HTML_SHAPEINFO" val="&lt;SlideThumbPath val=&quot;Slide31.PNG&quot;/&gt;"/>
</p:tagLst>
</file>

<file path=ppt/tags/tag2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BDB8FB6-3113-4113-9FD0-5878E4F1E394}_31.png&quot;/&gt;&lt;left val=&quot;31&quot;/&gt;&lt;top val=&quot;123&quot;/&gt;&lt;width val=&quot;653&quot;/&gt;&lt;height val=&quot;360&quot;/&gt;&lt;hasText val=&quot;1&quot;/&gt;&lt;/Image&gt;&lt;/ThreeDShapeInfo&gt;"/>
  <p:tag name="PRESENTER_SHAPETEXTINFO" val="&lt;ShapeTextInfo&gt;&lt;TableIndex row=&quot;-1&quot; col=&quot;-1&quot;&gt;&lt;linesCount val=&quot;8&quot;/&gt;&lt;lineCharCount val=&quot;46&quot;/&gt;&lt;lineCharCount val=&quot;28&quot;/&gt;&lt;lineCharCount val=&quot;30&quot;/&gt;&lt;lineCharCount val=&quot;25&quot;/&gt;&lt;lineCharCount val=&quot;78&quot;/&gt;&lt;lineCharCount val=&quot;80&quot;/&gt;&lt;lineCharCount val=&quot;18&quot;/&gt;&lt;lineCharCount val=&quot;49&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7F09B47-BC57-44F8-92A9-720AE83C56D2}_31.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5223E83-A2E1-428B-B58D-E91F3BE749E3}_31.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4F2A9F-1A66-422E-AF88-40DDCE97BA69}&quot;/&gt;&lt;isInvalidForFieldText val=&quot;0&quot;/&gt;&lt;Image&gt;&lt;filename val=&quot;C:\Users\edarrow\AppData\Local\Temp\PR\data\asimages\{E84F2A9F-1A66-422E-AF88-40DDCE97BA69}_4.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0&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199D18-A30C-49B0-A18C-A81ED1924CD3}&quot;/&gt;&lt;isInvalidForFieldText val=&quot;0&quot;/&gt;&lt;Image&gt;&lt;filename val=&quot;C:\Users\edarrow\AppData\Local\Temp\PR\data\asimages\{B2199D18-A30C-49B0-A18C-A81ED1924CD3}_31.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4&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2.wav"/>
  <p:tag name="PPSNARRATION" val="29,2033556390,F:\Final Training Presentations\STDMOD100-Gas-Theory\STCMOD100-Gas-Theory_pptx\Media.ppcx"/>
  <p:tag name="HTML_SHAPEINFO" val="&lt;SlideThumbPath val=&quot;Slide32.PNG&quot;/&gt;"/>
</p:tagLst>
</file>

<file path=ppt/tags/tag2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E1E042A-8E20-4F43-BB1D-584D67D0CC57}_32.png&quot;/&gt;&lt;left val=&quot;31&quot;/&gt;&lt;top val=&quot;123&quot;/&gt;&lt;width val=&quot;653&quot;/&gt;&lt;height val=&quot;360&quot;/&gt;&lt;hasText val=&quot;1&quot;/&gt;&lt;/Image&gt;&lt;/ThreeDShapeInfo&gt;"/>
  <p:tag name="PRESENTER_SHAPETEXTINFO" val="&lt;ShapeTextInfo&gt;&lt;TableIndex row=&quot;-1&quot; col=&quot;-1&quot;&gt;&lt;linesCount val=&quot;10&quot;/&gt;&lt;lineCharCount val=&quot;62&quot;/&gt;&lt;lineCharCount val=&quot;40&quot;/&gt;&lt;lineCharCount val=&quot;41&quot;/&gt;&lt;lineCharCount val=&quot;18&quot;/&gt;&lt;lineCharCount val=&quot;47&quot;/&gt;&lt;lineCharCount val=&quot;56&quot;/&gt;&lt;lineCharCount val=&quot;65&quot;/&gt;&lt;lineCharCount val=&quot;83&quot;/&gt;&lt;lineCharCount val=&quot;30&quot;/&gt;&lt;lineCharCount val=&quot;62&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98FE056-1715-4A99-B6A7-AC62BE78DEBB}_32.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DE86887-7802-4A26-9D4E-BDE26DEABF9C}_32.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BE772C-3112-4930-BE47-78AF1B7C1FAE}&quot;/&gt;&lt;isInvalidForFieldText val=&quot;0&quot;/&gt;&lt;Image&gt;&lt;filename val=&quot;C:\Users\edarrow\AppData\Local\Temp\PR\data\asimages\{2DBE772C-3112-4930-BE47-78AF1B7C1FAE}_32.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7&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3.wav"/>
  <p:tag name="PPSNARRATION" val="30,2033556390,F:\Final Training Presentations\STDMOD100-Gas-Theory\STCMOD100-Gas-Theory_pptx\Media.ppcx"/>
  <p:tag name="HTML_SHAPEINFO" val="&lt;SlideThumbPath val=&quot;Slide33.PNG&quot;/&gt;"/>
</p:tagLst>
</file>

<file path=ppt/tags/tag2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A612A95-BD7C-4E1B-9327-7D53061DA774}_33.png&quot;/&gt;&lt;left val=&quot;31&quot;/&gt;&lt;top val=&quot;123&quot;/&gt;&lt;width val=&quot;653&quot;/&gt;&lt;height val=&quot;361&quot;/&gt;&lt;hasText val=&quot;1&quot;/&gt;&lt;/Image&gt;&lt;/ThreeDShapeInfo&gt;"/>
  <p:tag name="PRESENTER_SHAPETEXTINFO" val="&lt;ShapeTextInfo&gt;&lt;TableIndex row=&quot;-1&quot; col=&quot;-1&quot;&gt;&lt;linesCount val=&quot;11&quot;/&gt;&lt;lineCharCount val=&quot;71&quot;/&gt;&lt;lineCharCount val=&quot;22&quot;/&gt;&lt;lineCharCount val=&quot;32&quot;/&gt;&lt;lineCharCount val=&quot;45&quot;/&gt;&lt;lineCharCount val=&quot;23&quot;/&gt;&lt;lineCharCount val=&quot;33&quot;/&gt;&lt;lineCharCount val=&quot;44&quot;/&gt;&lt;lineCharCount val=&quot;17&quot;/&gt;&lt;lineCharCount val=&quot;37&quot;/&gt;&lt;lineCharCount val=&quot;45&quot;/&gt;&lt;lineCharCount val=&quot;28&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B78974A-E1E7-4E3F-95C5-B26EC7CD4F20}_3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15D28D4-E5C7-47E8-ADCB-38578FFCD100}_3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4DBEFA-07F3-4752-A232-3E11E3E2346A}&quot;/&gt;&lt;isInvalidForFieldText val=&quot;0&quot;/&gt;&lt;Image&gt;&lt;filename val=&quot;C:\Users\edarrow\AppData\Local\Temp\PR\data\asimages\{1D4DBEFA-07F3-4752-A232-3E11E3E2346A}_MtorLt.png&quot;/&gt;&lt;left val=&quot;20&quot;/&gt;&lt;top val=&quot;35&quot;/&gt;&lt;width val=&quot;658&quot;/&gt;&lt;height val=&quot;83&quot;/&gt;&lt;hasText val=&quot;1&quot;/&gt;&lt;/Image&gt;&lt;/ThreeDShapeInfo&gt;"/>
  <p:tag name="PRESENTER_SHAPETEXTINFO" val="&lt;ShapeTextInfo&gt;&lt;TableIndex row=&quot;-1&quot; col=&quot;-1&quot;&gt;&lt;linesCount val=&quot;1&quot;/&gt;&lt;lineCharCount val=&quot;1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wav"/>
  <p:tag name="PPSNARRATION" val="5,2033556390,F:\Final Training Presentations\STDMOD100-Gas-Theory\STCMOD100-Gas-Theory_pptx\Media.ppcx"/>
  <p:tag name="HTML_SHAPEINFO" val="&lt;SlideThumbPath val=&quot;Slide5.PNG&quot;/&gt;"/>
</p:tagLst>
</file>

<file path=ppt/tags/tag3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A65DA2-4DF3-4C43-BE50-8A5238204EC0}&quot;/&gt;&lt;isInvalidForFieldText val=&quot;0&quot;/&gt;&lt;Image&gt;&lt;filename val=&quot;C:\Users\edarrow\AppData\Local\Temp\PR\data\asimages\{02A65DA2-4DF3-4C43-BE50-8A5238204EC0}_33.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4&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5707D2B-F93A-4163-8320-3BF0304497FE}_33.png&quot;/&gt;&lt;left val=&quot;517&quot;/&gt;&lt;top val=&quot;186&quot;/&gt;&lt;width val=&quot;151&quot;/&gt;&lt;height val=&quot;180&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36.wav"/>
  <p:tag name="PPSNARRATION" val="31,2033556390,F:\Final Training Presentations\STDMOD100-Gas-Theory\STCMOD100-Gas-Theory_pptx\Media.ppcx"/>
  <p:tag name="HTML_SHAPEINFO" val="&lt;SlideThumbPath val=&quot;Slide36.PNG&quot;/&gt;"/>
</p:tagLst>
</file>

<file path=ppt/tags/tag3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ED4294A-359B-4EC4-BB28-B207EAE4D32C}_36.png&quot;/&gt;&lt;left val=&quot;106&quot;/&gt;&lt;top val=&quot;105&quot;/&gt;&lt;width val=&quot;576&quot;/&gt;&lt;height val=&quot;146&quot;/&gt;&lt;hasText val=&quot;1&quot;/&gt;&lt;/Image&gt;&lt;/ThreeDShapeInfo&gt;"/>
  <p:tag name="PRESENTER_SHAPETEXTINFO" val="&lt;ShapeTextInfo&gt;&lt;TableIndex row=&quot;-1&quot; col=&quot;-1&quot;&gt;&lt;linesCount val=&quot;2&quot;/&gt;&lt;lineCharCount val=&quot;24&quot;/&gt;&lt;lineCharCount val=&quot;12&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3CFECA2-5CEF-4932-9575-DECAF9CFBB2D}_36.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F8EF5D6-541F-4278-917B-2C167E40F01E}_36.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7.wav"/>
  <p:tag name="PPSNARRATION" val="32,2033556390,F:\Final Training Presentations\STDMOD100-Gas-Theory\STCMOD100-Gas-Theory_pptx\Media.ppcx"/>
  <p:tag name="HTML_SHAPEINFO" val="&lt;SlideThumbPath val=&quot;Slide37.PNG&quot;/&gt;"/>
</p:tagLst>
</file>

<file path=ppt/tags/tag3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1118BF4-BDE4-4649-B291-648B05ED4D39}_37.png&quot;/&gt;&lt;left val=&quot;31&quot;/&gt;&lt;top val=&quot;123&quot;/&gt;&lt;width val=&quot;653&quot;/&gt;&lt;height val=&quot;350&quot;/&gt;&lt;hasText val=&quot;1&quot;/&gt;&lt;/Image&gt;&lt;/ThreeDShapeInfo&gt;"/>
  <p:tag name="PRESENTER_SHAPETEXTINFO" val="&lt;ShapeTextInfo&gt;&lt;TableIndex row=&quot;-1&quot; col=&quot;-1&quot;&gt;&lt;linesCount val=&quot;10&quot;/&gt;&lt;lineCharCount val=&quot;38&quot;/&gt;&lt;lineCharCount val=&quot;29&quot;/&gt;&lt;lineCharCount val=&quot;44&quot;/&gt;&lt;lineCharCount val=&quot;38&quot;/&gt;&lt;lineCharCount val=&quot;37&quot;/&gt;&lt;lineCharCount val=&quot;58&quot;/&gt;&lt;lineCharCount val=&quot;45&quot;/&gt;&lt;lineCharCount val=&quot;33&quot;/&gt;&lt;lineCharCount val=&quot;35&quot;/&gt;&lt;lineCharCount val=&quot;49&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AA2F6B0-3760-48C4-A201-BC7F0B1A5B28}_37.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7F716A3-F440-4E40-A4EE-822B580FF998}_5.png&quot;/&gt;&lt;left val=&quot;66&quot;/&gt;&lt;top val=&quot;115&quot;/&gt;&lt;width val=&quot;612&quot;/&gt;&lt;height val=&quot;356&quot;/&gt;&lt;hasText val=&quot;1&quot;/&gt;&lt;/Image&gt;&lt;/ThreeDShapeInfo&gt;"/>
  <p:tag name="PRESENTER_SHAPETEXTINFO" val="&lt;ShapeTextInfo&gt;&lt;TableIndex row=&quot;-1&quot; col=&quot;-1&quot;&gt;&lt;linesCount val=&quot;9&quot;/&gt;&lt;lineCharCount val=&quot;29&quot;/&gt;&lt;lineCharCount val=&quot;30&quot;/&gt;&lt;lineCharCount val=&quot;21&quot;/&gt;&lt;lineCharCount val=&quot;25&quot;/&gt;&lt;lineCharCount val=&quot;37&quot;/&gt;&lt;lineCharCount val=&quot;10&quot;/&gt;&lt;lineCharCount val=&quot;36&quot;/&gt;&lt;lineCharCount val=&quot;18&quot;/&gt;&lt;lineCharCount val=&quot;7&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1592F5C-B329-4BAA-A558-5D894BF5B19D}_37.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E5251D-1C9C-4F31-A96F-22C58E7DE1A5}&quot;/&gt;&lt;isInvalidForFieldText val=&quot;0&quot;/&gt;&lt;Image&gt;&lt;filename val=&quot;C:\Users\edarrow\AppData\Local\Temp\PR\data\asimages\{D4E5251D-1C9C-4F31-A96F-22C58E7DE1A5}_37.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8&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8a.wav"/>
  <p:tag name="PPSNARRATION" val="33,2033556390,F:\Final Training Presentations\STDMOD100-Gas-Theory\STCMOD100-Gas-Theory_pptx\Media.ppcx"/>
  <p:tag name="HTML_SHAPEINFO" val="&lt;SlideThumbPath val=&quot;Slide38.PNG&quot;/&gt;"/>
</p:tagLst>
</file>

<file path=ppt/tags/tag3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17DC107-0BB0-4A01-A600-81B5ACDC11CF}_38.png&quot;/&gt;&lt;left val=&quot;31&quot;/&gt;&lt;top val=&quot;123&quot;/&gt;&lt;width val=&quot;653&quot;/&gt;&lt;height val=&quot;371&quot;/&gt;&lt;hasText val=&quot;1&quot;/&gt;&lt;/Image&gt;&lt;/ThreeDShapeInfo&gt;"/>
  <p:tag name="PRESENTER_SHAPETEXTINFO" val="&lt;ShapeTextInfo&gt;&lt;TableIndex row=&quot;-1&quot; col=&quot;-1&quot;&gt;&lt;linesCount val=&quot;12&quot;/&gt;&lt;lineCharCount val=&quot;65&quot;/&gt;&lt;lineCharCount val=&quot;50&quot;/&gt;&lt;lineCharCount val=&quot;72&quot;/&gt;&lt;lineCharCount val=&quot;38&quot;/&gt;&lt;lineCharCount val=&quot;40&quot;/&gt;&lt;lineCharCount val=&quot;38&quot;/&gt;&lt;lineCharCount val=&quot;56&quot;/&gt;&lt;lineCharCount val=&quot;76&quot;/&gt;&lt;lineCharCount val=&quot;47&quot;/&gt;&lt;lineCharCount val=&quot;18&quot;/&gt;&lt;lineCharCount val=&quot;31&quot;/&gt;&lt;lineCharCount val=&quot;66&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7FFB301-38A9-42B2-8E27-478AD8C43B70}_38.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4F0A235-7B33-416B-9C7C-FDB08B24862C}_38.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13255C-DBE5-4927-95F1-86B109D6255D}&quot;/&gt;&lt;isInvalidForFieldText val=&quot;0&quot;/&gt;&lt;Image&gt;&lt;filename val=&quot;C:\Users\edarrow\AppData\Local\Temp\PR\data\asimages\{7F13255C-DBE5-4927-95F1-86B109D6255D}_38.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3&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39.wav"/>
  <p:tag name="PPSNARRATION" val="34,2033556390,F:\Final Training Presentations\STDMOD100-Gas-Theory\STCMOD100-Gas-Theory_pptx\Media.ppcx"/>
  <p:tag name="HTML_SHAPEINFO" val="&lt;SlideThumbPath val=&quot;Slide39.PNG&quot;/&gt;"/>
</p:tagLst>
</file>

<file path=ppt/tags/tag3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65FC0F2-8C5F-4B3F-A88F-9505225700C4}_39.png&quot;/&gt;&lt;left val=&quot;31&quot;/&gt;&lt;top val=&quot;123&quot;/&gt;&lt;width val=&quot;653&quot;/&gt;&lt;height val=&quot;371&quot;/&gt;&lt;hasText val=&quot;1&quot;/&gt;&lt;/Image&gt;&lt;/ThreeDShapeInfo&gt;"/>
  <p:tag name="PRESENTER_SHAPETEXTINFO" val="&lt;ShapeTextInfo&gt;&lt;TableIndex row=&quot;-1&quot; col=&quot;-1&quot;&gt;&lt;linesCount val=&quot;9&quot;/&gt;&lt;lineCharCount val=&quot;14&quot;/&gt;&lt;lineCharCount val=&quot;18&quot;/&gt;&lt;lineCharCount val=&quot;43&quot;/&gt;&lt;lineCharCount val=&quot;60&quot;/&gt;&lt;lineCharCount val=&quot;12&quot;/&gt;&lt;lineCharCount val=&quot;37&quot;/&gt;&lt;lineCharCount val=&quot;13&quot;/&gt;&lt;lineCharCount val=&quot;78&quot;/&gt;&lt;lineCharCount val=&quot;74&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EA0CDC7-E586-4161-8C97-EF8F792F43EF}_39.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DF38DAC-3A41-4796-96FC-4275B57A884A}_5.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DBBBA4F-E479-4A2B-B0BF-EC09F53F19ED}_39.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56F68C-3D6C-44A0-9417-53F79E599ACB}&quot;/&gt;&lt;isInvalidForFieldText val=&quot;0&quot;/&gt;&lt;Image&gt;&lt;filename val=&quot;C:\Users\edarrow\AppData\Local\Temp\PR\data\asimages\{8156F68C-3D6C-44A0-9417-53F79E599ACB}_39.png&quot;/&gt;&lt;left val=&quot;20&quot;/&gt;&lt;top val=&quot;12&quot;/&gt;&lt;width val=&quot;664&quot;/&gt;&lt;height val=&quot;127&quot;/&gt;&lt;hasText val=&quot;1&quot;/&gt;&lt;/Image&gt;&lt;/ThreeDShapeInfo&gt;"/>
  <p:tag name="PRESENTER_SHAPETEXTINFO" val="&lt;ShapeTextInfo&gt;&lt;TableIndex row=&quot;-1&quot; col=&quot;-1&quot;&gt;&lt;linesCount val=&quot;2&quot;/&gt;&lt;lineCharCount val=&quot;32&quot;/&gt;&lt;lineCharCount val=&quot;27&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0.wav"/>
  <p:tag name="PPSNARRATION" val="35,2033556390,F:\Final Training Presentations\STDMOD100-Gas-Theory\STCMOD100-Gas-Theory_pptx\Media.ppcx"/>
  <p:tag name="HTML_SHAPEINFO" val="&lt;SlideThumbPath val=&quot;Slide40.PNG&quot;/&gt;"/>
</p:tagLst>
</file>

<file path=ppt/tags/tag3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A4CAB9D-DBA4-4388-9317-EC170BC1BEB8}_40.png&quot;/&gt;&lt;left val=&quot;31&quot;/&gt;&lt;top val=&quot;123&quot;/&gt;&lt;width val=&quot;289&quot;/&gt;&lt;height val=&quot;360&quot;/&gt;&lt;hasText val=&quot;1&quot;/&gt;&lt;/Image&gt;&lt;/ThreeDShapeInfo&gt;"/>
  <p:tag name="PRESENTER_SHAPETEXTINFO" val="&lt;ShapeTextInfo&gt;&lt;TableIndex row=&quot;-1&quot; col=&quot;-1&quot;&gt;&lt;linesCount val=&quot;7&quot;/&gt;&lt;lineCharCount val=&quot;17&quot;/&gt;&lt;lineCharCount val=&quot;9&quot;/&gt;&lt;lineCharCount val=&quot;19&quot;/&gt;&lt;lineCharCount val=&quot;21&quot;/&gt;&lt;lineCharCount val=&quot;16&quot;/&gt;&lt;lineCharCount val=&quot;5&quot;/&gt;&lt;lineCharCount val=&quot;2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4D08082-256E-4F4F-8702-114E7783E1A5}_40.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A4B5EB4-4698-4267-B6F8-8FFCA3A995DB}_40.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0E2C60-03B1-46B5-97A6-21DA794DB733}&quot;/&gt;&lt;isInvalidForFieldText val=&quot;0&quot;/&gt;&lt;Image&gt;&lt;filename val=&quot;C:\Users\edarrow\AppData\Local\Temp\PR\data\asimages\{9B0E2C60-03B1-46B5-97A6-21DA794DB733}_40.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5&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177D6C6-8956-4D10-88A3-A549536E3FE3}_40.png&quot;/&gt;&lt;left val=&quot;550&quot;/&gt;&lt;top val=&quot;210&quot;/&gt;&lt;width val=&quot;78&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C710DA1-EEB9-435F-A81D-F5F65F157940}_40.png&quot;/&gt;&lt;left val=&quot;416&quot;/&gt;&lt;top val=&quot;260&quot;/&gt;&lt;width val=&quot;71&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1.wav"/>
  <p:tag name="PPSNARRATION" val="36,2033556390,F:\Final Training Presentations\STDMOD100-Gas-Theory\STCMOD100-Gas-Theory_pptx\Media.ppcx"/>
  <p:tag name="HTML_SHAPEINFO" val="&lt;SlideThumbPath val=&quot;Slide41.PNG&quot;/&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4FA6E4F-4D2C-4DC1-B83C-A6A1B84E4ECF}_5.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FE9A590-14C3-469B-A2FA-C1A2AE1A1C2A}_41.png&quot;/&gt;&lt;left val=&quot;31&quot;/&gt;&lt;top val=&quot;123&quot;/&gt;&lt;width val=&quot;649&quot;/&gt;&lt;height val=&quot;323&quot;/&gt;&lt;hasText val=&quot;1&quot;/&gt;&lt;/Image&gt;&lt;/ThreeDShapeInfo&gt;"/>
  <p:tag name="PRESENTER_SHAPETEXTINFO" val="&lt;ShapeTextInfo&gt;&lt;TableIndex row=&quot;-1&quot; col=&quot;-1&quot;&gt;&lt;linesCount val=&quot;7&quot;/&gt;&lt;lineCharCount val=&quot;17&quot;/&gt;&lt;lineCharCount val=&quot;16&quot;/&gt;&lt;lineCharCount val=&quot;20&quot;/&gt;&lt;lineCharCount val=&quot;29&quot;/&gt;&lt;lineCharCount val=&quot;18&quot;/&gt;&lt;lineCharCount val=&quot;5&quot;/&gt;&lt;lineCharCount val=&quot;3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10779A9-A6D4-4DAE-A990-30F522FCB809}_41.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A24D62B-A180-4A42-BFF3-D67A4E5990D1}_41.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0DAFE2-6AA2-44FA-BBC0-822CF78B5E3E}&quot;/&gt;&lt;isInvalidForFieldText val=&quot;0&quot;/&gt;&lt;Image&gt;&lt;filename val=&quot;C:\Users\edarrow\AppData\Local\Temp\PR\data\asimages\{3D0DAFE2-6AA2-44FA-BBC0-822CF78B5E3E}_41.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4&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2.wav"/>
  <p:tag name="PPSNARRATION" val="37,2033556390,F:\Final Training Presentations\STDMOD100-Gas-Theory\STCMOD100-Gas-Theory_pptx\Media.ppcx"/>
  <p:tag name="HTML_SHAPEINFO" val="&lt;SlideThumbPath val=&quot;Slide42.PNG&quot;/&gt;"/>
</p:tagLst>
</file>

<file path=ppt/tags/tag3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73903F3-9AF7-4856-85B6-0FB17417F612}_42.png&quot;/&gt;&lt;left val=&quot;31&quot;/&gt;&lt;top val=&quot;123&quot;/&gt;&lt;width val=&quot;642&quot;/&gt;&lt;height val=&quot;177&quot;/&gt;&lt;hasText val=&quot;1&quot;/&gt;&lt;/Image&gt;&lt;/ThreeDShapeInfo&gt;"/>
  <p:tag name="PRESENTER_SHAPETEXTINFO" val="&lt;ShapeTextInfo&gt;&lt;TableIndex row=&quot;-1&quot; col=&quot;-1&quot;&gt;&lt;linesCount val=&quot;5&quot;/&gt;&lt;lineCharCount val=&quot;53&quot;/&gt;&lt;lineCharCount val=&quot;37&quot;/&gt;&lt;lineCharCount val=&quot;48&quot;/&gt;&lt;lineCharCount val=&quot;51&quot;/&gt;&lt;lineCharCount val=&quot;13&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150B81C-3ADF-4B2E-8789-7327C3331DCF}_42.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B95522A-9ED3-4D6D-9951-11448DFF8855}_42.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2E44A6-83E6-42C0-907F-D77BC47A81F7}&quot;/&gt;&lt;isInvalidForFieldText val=&quot;0&quot;/&gt;&lt;Image&gt;&lt;filename val=&quot;C:\Users\edarrow\AppData\Local\Temp\PR\data\asimages\{382E44A6-83E6-42C0-907F-D77BC47A81F7}_42.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8&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7A3B00F-8E94-41AC-837D-AE374027FFBE}_42.png&quot;/&gt;&lt;left val=&quot;173&quot;/&gt;&lt;top val=&quot;299&quot;/&gt;&lt;width val=&quot;362&quot;/&gt;&lt;height val=&quot;100&quot;/&gt;&lt;hasText val=&quot;1&quot;/&gt;&lt;/Image&gt;&lt;/ThreeDShapeInfo&gt;"/>
  <p:tag name="PRESENTER_SHAPETEXTINFO" val="&lt;ShapeTextInfo&gt;&lt;TableIndex row=&quot;1&quot; col=&quot;1&quot;&gt;&lt;linesCount val=&quot;1&quot;/&gt;&lt;lineCharCount val=&quot;13&quot;/&gt;&lt;/TableIndex&gt;&lt;TableIndex row=&quot;1&quot; col=&quot;2&quot;&gt;&lt;linesCount val=&quot;1&quot;/&gt;&lt;lineCharCount val=&quot;4&quot;/&gt;&lt;/TableIndex&gt;&lt;TableIndex row=&quot;1&quot; col=&quot;3&quot;&gt;&lt;linesCount val=&quot;1&quot;/&gt;&lt;lineCharCount val=&quot;7&quot;/&gt;&lt;/TableIndex&gt;&lt;TableIndex row=&quot;1&quot; col=&quot;4&quot;&gt;&lt;linesCount val=&quot;1&quot;/&gt;&lt;lineCharCount val=&quot;8&quot;/&gt;&lt;/TableIndex&gt;&lt;TableIndex row=&quot;2&quot; col=&quot;1&quot;&gt;&lt;linesCount val=&quot;1&quot;/&gt;&lt;lineCharCount val=&quot;8&quot;/&gt;&lt;/TableIndex&gt;&lt;TableIndex row=&quot;2&quot; col=&quot;2&quot;&gt;&lt;linesCount val=&quot;1&quot;/&gt;&lt;lineCharCount val=&quot;2&quot;/&gt;&lt;/TableIndex&gt;&lt;TableIndex row=&quot;2&quot; col=&quot;3&quot;&gt;&lt;linesCount val=&quot;1&quot;/&gt;&lt;lineCharCount val=&quot;2&quot;/&gt;&lt;/TableIndex&gt;&lt;TableIndex row=&quot;2&quot; col=&quot;4&quot;&gt;&lt;linesCount val=&quot;1&quot;/&gt;&lt;lineCharCount val=&quot;2&quot;/&gt;&lt;/TableIndex&gt;&lt;TableIndex row=&quot;3&quot; col=&quot;1&quot;&gt;&lt;linesCount val=&quot;1&quot;/&gt;&lt;lineCharCount val=&quot;8&quot;/&gt;&lt;/TableIndex&gt;&lt;TableIndex row=&quot;3&quot; col=&quot;2&quot;&gt;&lt;linesCount val=&quot;1&quot;/&gt;&lt;lineCharCount val=&quot;2&quot;/&gt;&lt;/TableIndex&gt;&lt;TableIndex row=&quot;3&quot; col=&quot;3&quot;&gt;&lt;linesCount val=&quot;1&quot;/&gt;&lt;lineCharCount val=&quot;2&quot;/&gt;&lt;/TableIndex&gt;&lt;TableIndex row=&quot;3&quot; col=&quot;4&quot;&gt;&lt;linesCount val=&quot;1&quot;/&gt;&lt;lineCharCount val=&quot;2&quot;/&gt;&lt;/TableIndex&gt;&lt;TableIndex row=&quot;4&quot; col=&quot;1&quot;&gt;&lt;linesCount val=&quot;1&quot;/&gt;&lt;lineCharCount val=&quot;8&quot;/&gt;&lt;/TableIndex&gt;&lt;TableIndex row=&quot;4&quot; col=&quot;2&quot;&gt;&lt;linesCount val=&quot;1&quot;/&gt;&lt;lineCharCount val=&quot;2&quot;/&gt;&lt;/TableIndex&gt;&lt;TableIndex row=&quot;4&quot; col=&quot;3&quot;&gt;&lt;linesCount val=&quot;1&quot;/&gt;&lt;lineCharCount val=&quot;2&quot;/&gt;&lt;/TableIndex&gt;&lt;TableIndex row=&quot;4&quot; col=&quot;4&quot;&gt;&lt;linesCount val=&quot;1&quot;/&gt;&lt;lineCharCount val=&quot;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9C96A5-3A84-4FFE-B235-EC73E2B2F4A5}&quot;/&gt;&lt;isInvalidForFieldText val=&quot;0&quot;/&gt;&lt;Image&gt;&lt;filename val=&quot;C:\Users\edarrow\AppData\Local\Temp\PR\data\asimages\{A49C96A5-3A84-4FFE-B235-EC73E2B2F4A5}_5.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7&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3.wav"/>
  <p:tag name="PPSNARRATION" val="38,2033556390,F:\Final Training Presentations\STDMOD100-Gas-Theory\STCMOD100-Gas-Theory_pptx\Media.ppcx"/>
  <p:tag name="HTML_SHAPEINFO" val="&lt;SlideThumbPath val=&quot;Slide43.PNG&quot;/&gt;"/>
</p:tagLst>
</file>

<file path=ppt/tags/tag3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6FED55D-C93A-48C8-A91D-C25EE2EE53E3}_43.png&quot;/&gt;&lt;left val=&quot;31&quot;/&gt;&lt;top val=&quot;123&quot;/&gt;&lt;width val=&quot;572&quot;/&gt;&lt;height val=&quot;99&quot;/&gt;&lt;hasText val=&quot;1&quot;/&gt;&lt;/Image&gt;&lt;/ThreeDShapeInfo&gt;"/>
  <p:tag name="PRESENTER_SHAPETEXTINFO" val="&lt;ShapeTextInfo&gt;&lt;TableIndex row=&quot;-1&quot; col=&quot;-1&quot;&gt;&lt;linesCount val=&quot;2&quot;/&gt;&lt;lineCharCount val=&quot;52&quot;/&gt;&lt;lineCharCount val=&quot;52&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0805BA4-1E9B-439F-B2F6-140C2F63EA90}_4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95DECA0-A606-41ED-A9E3-94257D00EC67}_4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F0297C-9131-4E0B-B538-FA2A1782D161}&quot;/&gt;&lt;isInvalidForFieldText val=&quot;0&quot;/&gt;&lt;Image&gt;&lt;filename val=&quot;C:\Users\edarrow\AppData\Local\Temp\PR\data\asimages\{E7F0297C-9131-4E0B-B538-FA2A1782D161}_43.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6&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215A447-060C-4AF9-94A0-2C3514F19FD9}_43.png&quot;/&gt;&lt;left val=&quot;127&quot;/&gt;&lt;top val=&quot;262&quot;/&gt;&lt;width val=&quot;205&quot;/&gt;&lt;height val=&quot;101&quot;/&gt;&lt;hasText val=&quot;1&quot;/&gt;&lt;/Image&gt;&lt;/ThreeDShapeInfo&gt;"/>
  <p:tag name="PRESENTER_SHAPETEXTINFO" val="&lt;ShapeTextInfo&gt;&lt;TableIndex row=&quot;1&quot; col=&quot;1&quot;&gt;&lt;linesCount val=&quot;1&quot;/&gt;&lt;lineCharCount val=&quot;7&quot;/&gt;&lt;/TableIndex&gt;&lt;TableIndex row=&quot;1&quot; col=&quot;2&quot;&gt;&lt;linesCount val=&quot;1&quot;/&gt;&lt;lineCharCount val=&quot;9&quot;/&gt;&lt;/TableIndex&gt;&lt;TableIndex row=&quot;2&quot; col=&quot;1&quot;&gt;&lt;linesCount val=&quot;1&quot;/&gt;&lt;lineCharCount val=&quot;9&quot;/&gt;&lt;/TableIndex&gt;&lt;TableIndex row=&quot;2&quot; col=&quot;2&quot;&gt;&lt;linesCount val=&quot;1&quot;/&gt;&lt;lineCharCount val=&quot;6&quot;/&gt;&lt;/TableIndex&gt;&lt;TableIndex row=&quot;3&quot; col=&quot;1&quot;&gt;&lt;linesCount val=&quot;1&quot;/&gt;&lt;lineCharCount val=&quot;9&quot;/&gt;&lt;/TableIndex&gt;&lt;TableIndex row=&quot;3&quot; col=&quot;2&quot;&gt;&lt;linesCount val=&quot;1&quot;/&gt;&lt;lineCharCount val=&quot;7&quot;/&gt;&lt;/TableIndex&gt;&lt;TableIndex row=&quot;4&quot; col=&quot;1&quot;&gt;&lt;linesCount val=&quot;1&quot;/&gt;&lt;lineCharCount val=&quot;9&quot;/&gt;&lt;/TableIndex&gt;&lt;TableIndex row=&quot;4&quot; col=&quot;2&quot;&gt;&lt;linesCount val=&quot;1&quot;/&gt;&lt;lineCharCount val=&quot;6&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9C08F47-BF4C-4A98-8133-4A0014597AB9}_43.png&quot;/&gt;&lt;left val=&quot;388&quot;/&gt;&lt;top val=&quot;262&quot;/&gt;&lt;width val=&quot;208&quot;/&gt;&lt;height val=&quot;101&quot;/&gt;&lt;hasText val=&quot;1&quot;/&gt;&lt;/Image&gt;&lt;/ThreeDShapeInfo&gt;"/>
  <p:tag name="PRESENTER_SHAPETEXTINFO" val="&lt;ShapeTextInfo&gt;&lt;TableIndex row=&quot;1&quot; col=&quot;1&quot;&gt;&lt;linesCount val=&quot;1&quot;/&gt;&lt;lineCharCount val=&quot;7&quot;/&gt;&lt;/TableIndex&gt;&lt;TableIndex row=&quot;1&quot; col=&quot;2&quot;&gt;&lt;linesCount val=&quot;1&quot;/&gt;&lt;lineCharCount val=&quot;9&quot;/&gt;&lt;/TableIndex&gt;&lt;TableIndex row=&quot;2&quot; col=&quot;1&quot;&gt;&lt;linesCount val=&quot;1&quot;/&gt;&lt;lineCharCount val=&quot;8&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7&quot;/&gt;&lt;/TableIndex&gt;&lt;TableIndex row=&quot;4&quot; col=&quot;1&quot;&gt;&lt;linesCount val=&quot;1&quot;/&gt;&lt;lineCharCount val=&quot;8&quot;/&gt;&lt;/TableIndex&gt;&lt;TableIndex row=&quot;4&quot; col=&quot;2&quot;&gt;&lt;linesCount val=&quot;1&quot;/&gt;&lt;lineCharCount val=&quot;7&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4.wav"/>
  <p:tag name="PPSNARRATION" val="39,2033556390,F:\Final Training Presentations\STDMOD100-Gas-Theory\STCMOD100-Gas-Theory_pptx\Media.ppcx"/>
  <p:tag name="HTML_SHAPEINFO" val="&lt;SlideThumbPath val=&quot;Slide44.PNG&quot;/&gt;"/>
</p:tagLst>
</file>

<file path=ppt/tags/tag3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1116093-1DBF-408D-B5D0-1EF4A7E176B5}_44.png&quot;/&gt;&lt;left val=&quot;31&quot;/&gt;&lt;top val=&quot;123&quot;/&gt;&lt;width val=&quot;671&quot;/&gt;&lt;height val=&quot;115&quot;/&gt;&lt;hasText val=&quot;1&quot;/&gt;&lt;/Image&gt;&lt;/ThreeDShapeInfo&gt;"/>
  <p:tag name="PRESENTER_SHAPETEXTINFO" val="&lt;ShapeTextInfo&gt;&lt;TableIndex row=&quot;-1&quot; col=&quot;-1&quot;&gt;&lt;linesCount val=&quot;3&quot;/&gt;&lt;lineCharCount val=&quot;60&quot;/&gt;&lt;lineCharCount val=&quot;63&quot;/&gt;&lt;lineCharCount val=&quot;61&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622C3FF-BCEC-46A3-88D7-A514E4EA0E48}_44.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6.wav"/>
  <p:tag name="PPSNARRATION" val="6,2033556390,F:\Final Training Presentations\STDMOD100-Gas-Theory\STCMOD100-Gas-Theory_pptx\Media.ppcx"/>
  <p:tag name="HTML_SHAPEINFO" val="&lt;SlideThumbPath val=&quot;Slide6.PNG&quot;/&gt;"/>
</p:tagLst>
</file>

<file path=ppt/tags/tag3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15CA876-D3F0-44A8-ABFE-C31248C33B5B}_44.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32EA25-B29E-41D2-BFB3-33E89B275AE4}&quot;/&gt;&lt;isInvalidForFieldText val=&quot;0&quot;/&gt;&lt;Image&gt;&lt;filename val=&quot;C:\Users\edarrow\AppData\Local\Temp\PR\data\asimages\{9D32EA25-B29E-41D2-BFB3-33E89B275AE4}_44.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6&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9305C9B-0874-4593-9760-DE046B6E07D1}_44.png&quot;/&gt;&lt;left val=&quot;511&quot;/&gt;&lt;top val=&quot;249&quot;/&gt;&lt;width val=&quot;159&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31F96FA-F0B1-43AF-ACAA-7703AB384574}_44.png&quot;/&gt;&lt;left val=&quot;511&quot;/&gt;&lt;top val=&quot;306&quot;/&gt;&lt;width val=&quot;159&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F2CD1F0F-B751-4F47-9164-B9263B44C9CE}_44.png&quot;/&gt;&lt;left val=&quot;479&quot;/&gt;&lt;top val=&quot;369&quot;/&gt;&lt;width val=&quot;198&quot;/&gt;&lt;height val=&quot;56&quot;/&gt;&lt;hasText val=&quot;1&quot;/&gt;&lt;/Image&gt;&lt;/ThreeDShapeInfo&gt;"/>
  <p:tag name="PRESENTER_SHAPETEXTINFO" val="&lt;ShapeTextInfo&gt;&lt;TableIndex row=&quot;-1&quot; col=&quot;-1&quot;&gt;&lt;linesCount val=&quot;2&quot;/&gt;&lt;lineCharCount val=&quot;9&quot;/&gt;&lt;lineCharCount val=&quot;11&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BD8EBE5-8373-4B07-AA4F-77478CFC6DDF}_44.png&quot;/&gt;&lt;left val=&quot;552&quot;/&gt;&lt;top val=&quot;414&quot;/&gt;&lt;width val=&quot;119&quot;/&gt;&lt;height val=&quot;34&quot;/&gt;&lt;hasText val=&quot;1&quot;/&gt;&lt;/Image&gt;&lt;/ThreeDShapeInfo&gt;"/>
  <p:tag name="PRESENTER_SHAPETEXTINFO" val="&lt;ShapeTextInfo&gt;&lt;TableIndex row=&quot;-1&quot; col=&quot;-1&quot;&gt;&lt;linesCount val=&quot;1&quot;/&gt;&lt;lineCharCount val=&quot;4&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47.wav"/>
  <p:tag name="PPSNARRATION" val="40,2033556390,F:\Final Training Presentations\STDMOD100-Gas-Theory\STCMOD100-Gas-Theory_pptx\Media.ppcx"/>
  <p:tag name="HTML_SHAPEINFO" val="&lt;SlideThumbPath val=&quot;Slide47.PNG&quot;/&gt;"/>
</p:tagLst>
</file>

<file path=ppt/tags/tag3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7763A4B-DD06-4EF7-9197-3A7404B81E10}_47.png&quot;/&gt;&lt;left val=&quot;106&quot;/&gt;&lt;top val=&quot;130&quot;/&gt;&lt;width val=&quot;572&quot;/&gt;&lt;height val=&quot;94&quot;/&gt;&lt;hasText val=&quot;1&quot;/&gt;&lt;/Image&gt;&lt;/ThreeDShapeInfo&gt;"/>
  <p:tag name="PRESENTER_SHAPETEXTINFO" val="&lt;ShapeTextInfo&gt;&lt;TableIndex row=&quot;-1&quot; col=&quot;-1&quot;&gt;&lt;linesCount val=&quot;1&quot;/&gt;&lt;lineCharCount val=&quot;9&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4F7714B-8673-4512-BCB7-94A628D522E7}_47.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61E2C0B-1651-4714-BA18-8355B97D18E2}_47.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2D58020-9087-4FB1-92CD-9211EB981F57}_6.png&quot;/&gt;&lt;left val=&quot;106&quot;/&gt;&lt;top val=&quot;103&quot;/&gt;&lt;width val=&quot;572&quot;/&gt;&lt;height val=&quot;146&quot;/&gt;&lt;hasText val=&quot;1&quot;/&gt;&lt;/Image&gt;&lt;/ThreeDShapeInfo&gt;"/>
  <p:tag name="PRESENTER_SHAPETEXTINFO" val="&lt;ShapeTextInfo&gt;&lt;TableIndex row=&quot;-1&quot; col=&quot;-1&quot;&gt;&lt;linesCount val=&quot;2&quot;/&gt;&lt;lineCharCount val=&quot;20&quot;/&gt;&lt;lineCharCount val=&quot;9&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8.wav"/>
  <p:tag name="PPSNARRATION" val="41,2033556390,F:\Final Training Presentations\STDMOD100-Gas-Theory\STCMOD100-Gas-Theory_pptx\Media.ppcx"/>
  <p:tag name="HTML_SHAPEINFO" val="&lt;SlideThumbPath val=&quot;Slide48.PNG&quot;/&gt;"/>
</p:tagLst>
</file>

<file path=ppt/tags/tag3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1C48CA6-42EC-4712-BE1E-59DD73DE80DD}_48.png&quot;/&gt;&lt;left val=&quot;31&quot;/&gt;&lt;top val=&quot;123&quot;/&gt;&lt;width val=&quot;653&quot;/&gt;&lt;height val=&quot;337&quot;/&gt;&lt;hasText val=&quot;1&quot;/&gt;&lt;/Image&gt;&lt;/ThreeDShapeInfo&gt;"/>
  <p:tag name="PRESENTER_SHAPETEXTINFO" val="&lt;ShapeTextInfo&gt;&lt;TableIndex row=&quot;-1&quot; col=&quot;-1&quot;&gt;&lt;linesCount val=&quot;8&quot;/&gt;&lt;lineCharCount val=&quot;67&quot;/&gt;&lt;lineCharCount val=&quot;49&quot;/&gt;&lt;lineCharCount val=&quot;23&quot;/&gt;&lt;lineCharCount val=&quot;12&quot;/&gt;&lt;lineCharCount val=&quot;27&quot;/&gt;&lt;lineCharCount val=&quot;63&quot;/&gt;&lt;lineCharCount val=&quot;41&quot;/&gt;&lt;lineCharCount val=&quot;45&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838372D-224D-4CCC-8E6E-D6531369C578}_48.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01FCC35-F431-4E27-B63B-2C73F396F4D7}_48.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112707-021B-4EE4-AEDD-61677B90F5ED}&quot;/&gt;&lt;isInvalidForFieldText val=&quot;0&quot;/&gt;&lt;Image&gt;&lt;filename val=&quot;C:\Users\edarrow\AppData\Local\Temp\PR\data\asimages\{C2112707-021B-4EE4-AEDD-61677B90F5ED}_48.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9&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49.wav"/>
  <p:tag name="PPSNARRATION" val="42,2033556390,F:\Final Training Presentations\STDMOD100-Gas-Theory\STCMOD100-Gas-Theory_pptx\Media.ppcx"/>
  <p:tag name="HTML_SHAPEINFO" val="&lt;SlideThumbPath val=&quot;Slide49.PNG&quot;/&gt;"/>
</p:tagLst>
</file>

<file path=ppt/tags/tag3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4D7D8E5-DDB1-4FFB-B287-ED5715F186C6}_49.png&quot;/&gt;&lt;left val=&quot;31&quot;/&gt;&lt;top val=&quot;123&quot;/&gt;&lt;width val=&quot;653&quot;/&gt;&lt;height val=&quot;117&quot;/&gt;&lt;hasText val=&quot;1&quot;/&gt;&lt;/Image&gt;&lt;/ThreeDShapeInfo&gt;"/>
  <p:tag name="PRESENTER_SHAPETEXTINFO" val="&lt;ShapeTextInfo&gt;&lt;TableIndex row=&quot;-1&quot; col=&quot;-1&quot;&gt;&lt;linesCount val=&quot;3&quot;/&gt;&lt;lineCharCount val=&quot;56&quot;/&gt;&lt;lineCharCount val=&quot;21&quot;/&gt;&lt;lineCharCount val=&quot;4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04B1B42-BC77-4963-BF21-3AA9FFF74A9B}_49.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38F4383-01CC-40E2-B830-1C15B794EEC5}_49.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EB9D46-ED0F-4049-B91E-BDC9E0AC4C44}&quot;/&gt;&lt;isInvalidForFieldText val=&quot;0&quot;/&gt;&lt;Image&gt;&lt;filename val=&quot;C:\Users\edarrow\AppData\Local\Temp\PR\data\asimages\{58EB9D46-ED0F-4049-B91E-BDC9E0AC4C44}_49.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4&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F4BF62B-4223-4418-8BCF-4D62A14162DB}_6.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4080415-B047-4036-8A18-783F6892AEA7}_49.png&quot;/&gt;&lt;left val=&quot;318&quot;/&gt;&lt;top val=&quot;461&quot;/&gt;&lt;width val=&quot;80&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182C2CE-8586-4049-8770-478BFE7405BA}_49.png&quot;/&gt;&lt;left val=&quot;132&quot;/&gt;&lt;top val=&quot;461&quot;/&gt;&lt;width val=&quot;87&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2AFB147-102C-4355-B46F-4BF979B1E9FD}_49.png&quot;/&gt;&lt;left val=&quot;497&quot;/&gt;&lt;top val=&quot;461&quot;/&gt;&lt;width val=&quot;87&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0.wav"/>
  <p:tag name="PPSNARRATION" val="43,2033556390,F:\Final Training Presentations\STDMOD100-Gas-Theory\STCMOD100-Gas-Theory_pptx\Media.ppcx"/>
  <p:tag name="HTML_SHAPEINFO" val="&lt;SlideThumbPath val=&quot;Slide50.PNG&quot;/&gt;"/>
</p:tagLst>
</file>

<file path=ppt/tags/tag3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E69864B-A8D8-458F-BC43-36040AF6F9E6}_50.png&quot;/&gt;&lt;left val=&quot;31&quot;/&gt;&lt;top val=&quot;123&quot;/&gt;&lt;width val=&quot;653&quot;/&gt;&lt;height val=&quot;352&quot;/&gt;&lt;hasText val=&quot;1&quot;/&gt;&lt;/Image&gt;&lt;/ThreeDShapeInfo&gt;"/>
  <p:tag name="PRESENTER_SHAPETEXTINFO" val="&lt;ShapeTextInfo&gt;&lt;TableIndex row=&quot;-1&quot; col=&quot;-1&quot;&gt;&lt;linesCount val=&quot;9&quot;/&gt;&lt;lineCharCount val=&quot;34&quot;/&gt;&lt;lineCharCount val=&quot;42&quot;/&gt;&lt;lineCharCount val=&quot;57&quot;/&gt;&lt;lineCharCount val=&quot;27&quot;/&gt;&lt;lineCharCount val=&quot;32&quot;/&gt;&lt;lineCharCount val=&quot;43&quot;/&gt;&lt;lineCharCount val=&quot;28&quot;/&gt;&lt;lineCharCount val=&quot;33&quot;/&gt;&lt;lineCharCount val=&quot;57&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D1FC9F0-7E8D-4263-9650-E88F8BA3768A}_50.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A0CEEB0-96CD-430E-903B-F9C5BC7624E9}_50.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66B81E-966E-4787-B426-B50775BE161D}&quot;/&gt;&lt;isInvalidForFieldText val=&quot;0&quot;/&gt;&lt;Image&gt;&lt;filename val=&quot;C:\Users\edarrow\AppData\Local\Temp\PR\data\asimages\{7A66B81E-966E-4787-B426-B50775BE161D}_50.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6&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52.wav"/>
  <p:tag name="PPSNARRATION" val="44,2033556390,F:\Final Training Presentations\STDMOD100-Gas-Theory\STCMOD100-Gas-Theory_pptx\Media.ppcx"/>
  <p:tag name="HTML_SHAPEINFO" val="&lt;SlideThumbPath val=&quot;Slide52.PNG&quot;/&gt;"/>
</p:tagLst>
</file>

<file path=ppt/tags/tag3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BB8CB34-BC1D-4DFE-8B7B-0BBF62A1AFF0}_52.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B49CFE0-189B-48F9-AB1E-321897A58185}_6.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A52807A-B1C7-4630-8FC5-7001AE17EC67}_52.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FE9B35B-D7E1-4CC6-9353-99D0E5E162FD}_52.png&quot;/&gt;&lt;left val=&quot;106&quot;/&gt;&lt;top val=&quot;105&quot;/&gt;&lt;width val=&quot;572&quot;/&gt;&lt;height val=&quot;146&quot;/&gt;&lt;hasText val=&quot;1&quot;/&gt;&lt;/Image&gt;&lt;/ThreeDShapeInfo&gt;"/>
  <p:tag name="PRESENTER_SHAPETEXTINFO" val="&lt;ShapeTextInfo&gt;&lt;TableIndex row=&quot;-1&quot; col=&quot;-1&quot;&gt;&lt;linesCount val=&quot;2&quot;/&gt;&lt;lineCharCount val=&quot;19&quot;/&gt;&lt;lineCharCount val=&quot;16&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3.wav"/>
  <p:tag name="PPSNARRATION" val="45,2033556390,F:\Final Training Presentations\STDMOD100-Gas-Theory\STCMOD100-Gas-Theory_pptx\Media.ppcx"/>
  <p:tag name="HTML_SHAPEINFO" val="&lt;SlideThumbPath val=&quot;Slide53.PNG&quot;/&gt;"/>
</p:tagLst>
</file>

<file path=ppt/tags/tag3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486D679-0CE9-4015-9D1D-37FE84773D01}_53.png&quot;/&gt;&lt;left val=&quot;31&quot;/&gt;&lt;top val=&quot;123&quot;/&gt;&lt;width val=&quot;659&quot;/&gt;&lt;height val=&quot;360&quot;/&gt;&lt;hasText val=&quot;1&quot;/&gt;&lt;/Image&gt;&lt;/ThreeDShapeInfo&gt;"/>
  <p:tag name="PRESENTER_SHAPETEXTINFO" val="&lt;ShapeTextInfo&gt;&lt;TableIndex row=&quot;-1&quot; col=&quot;-1&quot;&gt;&lt;linesCount val=&quot;8&quot;/&gt;&lt;lineCharCount val=&quot;72&quot;/&gt;&lt;lineCharCount val=&quot;26&quot;/&gt;&lt;lineCharCount val=&quot;39&quot;/&gt;&lt;lineCharCount val=&quot;29&quot;/&gt;&lt;lineCharCount val=&quot;54&quot;/&gt;&lt;lineCharCount val=&quot;17&quot;/&gt;&lt;lineCharCount val=&quot;4&quot;/&gt;&lt;lineCharCount val=&quot;4&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A3F20021-C036-46AB-B701-2925BC2D0D5B}_5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ACEC640-9751-43EE-BA20-D61BD0B11EC9}_5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FD4E1E-4643-4FB7-A8B2-7D06B53D2AD6}&quot;/&gt;&lt;isInvalidForFieldText val=&quot;0&quot;/&gt;&lt;Image&gt;&lt;filename val=&quot;C:\Users\edarrow\AppData\Local\Temp\PR\data\asimages\{96FD4E1E-4643-4FB7-A8B2-7D06B53D2AD6}_53.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34&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A6F3E16-288C-4AD5-A4F2-549C76F76FB8}_53.png&quot;/&gt;&lt;left val=&quot;534&quot;/&gt;&lt;top val=&quot;423&quot;/&gt;&lt;width val=&quot;93&quot;/&gt;&lt;height val=&quot;44&quot;/&gt;&lt;hasText val=&quot;1&quot;/&gt;&lt;/Image&gt;&lt;/ThreeDShapeInfo&gt;"/>
  <p:tag name="PRESENTER_SHAPETEXTINFO" val="&lt;ShapeTextInfo&gt;&lt;TableIndex row=&quot;-1&quot; col=&quot;-1&quot;&gt;&lt;linesCount val=&quot;1&quot;/&gt;&lt;lineCharCount val=&quot;4&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750E53-84FE-4423-96B6-4AA06C13515E}&quot;/&gt;&lt;isInvalidForFieldText val=&quot;0&quot;/&gt;&lt;Image&gt;&lt;filename val=&quot;C:\Users\edarrow\AppData\Local\Temp\PR\data\asimages\{8A750E53-84FE-4423-96B6-4AA06C13515E}_53.png&quot;/&gt;&lt;left val=&quot;435&quot;/&gt;&lt;top val=&quot;360&quot;/&gt;&lt;width val=&quot;147&quot;/&gt;&lt;height val=&quot;83&quot;/&gt;&lt;hasText val=&quot;1&quot;/&gt;&lt;/Image&gt;&lt;/ThreeDShapeInfo&gt;"/>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7.wav"/>
  <p:tag name="PPSNARRATION" val="7,2033556390,F:\Final Training Presentations\STDMOD100-Gas-Theory\STCMOD100-Gas-Theory_pptx\Media.ppcx"/>
  <p:tag name="HTML_SHAPEINFO" val="&lt;SlideThumbPath val=&quot;Slide7.PNG&quot;/&gt;"/>
</p:tagLst>
</file>

<file path=ppt/tags/tag3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01AAD0A-ECE8-4234-B6D7-0A03F4C3B11B}_53.png&quot;/&gt;&lt;left val=&quot;444&quot;/&gt;&lt;top val=&quot;373&quot;/&gt;&lt;width val=&quot;111&quot;/&gt;&lt;height val=&quot;43&quot;/&gt;&lt;hasText val=&quot;1&quot;/&gt;&lt;/Image&gt;&lt;/ThreeDShapeInfo&gt;"/>
  <p:tag name="PRESENTER_SHAPETEXTINFO" val="&lt;ShapeTextInfo&gt;&lt;TableIndex row=&quot;-1&quot; col=&quot;-1&quot;&gt;&lt;linesCount val=&quot;1&quot;/&gt;&lt;lineCharCount val=&quot;5&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4.wav"/>
  <p:tag name="PPSNARRATION" val="46,2033556390,F:\Final Training Presentations\STDMOD100-Gas-Theory\STCMOD100-Gas-Theory_pptx\Media.ppcx"/>
  <p:tag name="HTML_SHAPEINFO" val="&lt;SlideThumbPath val=&quot;Slide54.PNG&quot;/&gt;"/>
</p:tagLst>
</file>

<file path=ppt/tags/tag3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D951C09-FC84-4D80-BA1B-F813AECDE77C}_54.png&quot;/&gt;&lt;left val=&quot;31&quot;/&gt;&lt;top val=&quot;195&quot;/&gt;&lt;width val=&quot;646&quot;/&gt;&lt;height val=&quot;247&quot;/&gt;&lt;hasText val=&quot;1&quot;/&gt;&lt;/Image&gt;&lt;/ThreeDShapeInfo&gt;"/>
  <p:tag name="PRESENTER_SHAPETEXTINFO" val="&lt;ShapeTextInfo&gt;&lt;TableIndex row=&quot;-1&quot; col=&quot;-1&quot;&gt;&lt;linesCount val=&quot;7&quot;/&gt;&lt;lineCharCount val=&quot;17&quot;/&gt;&lt;lineCharCount val=&quot;61&quot;/&gt;&lt;lineCharCount val=&quot;47&quot;/&gt;&lt;lineCharCount val=&quot;56&quot;/&gt;&lt;lineCharCount val=&quot;58&quot;/&gt;&lt;lineCharCount val=&quot;42&quot;/&gt;&lt;lineCharCount val=&quot;55&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FDAF81B-0502-4D63-BEF2-67C881B3FA29}_54.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C370BD9-345C-4F11-8106-74399B01B69F}_54.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E74BF9-2CB9-4663-8526-5DFD72F8535A}&quot;/&gt;&lt;isInvalidForFieldText val=&quot;0&quot;/&gt;&lt;Image&gt;&lt;filename val=&quot;C:\Users\edarrow\AppData\Local\Temp\PR\data\asimages\{36E74BF9-2CB9-4663-8526-5DFD72F8535A}_54.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8&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4430BF0-6E02-417F-A629-CECDDD2C0D32}_54.png&quot;/&gt;&lt;left val=&quot;56&quot;/&gt;&lt;top val=&quot;126&quot;/&gt;&lt;width val=&quot;90&quot;/&gt;&lt;height val=&quot;60&quot;/&gt;&lt;hasText val=&quot;1&quot;/&gt;&lt;/Image&gt;&lt;/ThreeDShapeInfo&gt;"/>
  <p:tag name="PRESENTER_SHAPETEXTINFO" val="&lt;ShapeTextInfo&gt;&lt;TableIndex row=&quot;-1&quot; col=&quot;-1&quot;&gt;&lt;linesCount val=&quot;1&quot;/&gt;&lt;lineCharCount val=&quot;8&quot;/&gt;&lt;/TableIndex&gt;&lt;/ShapeTextInfo&gt;"/>
  <p:tag name="PRESENTER_SHAPEINFO" val="&lt;ThreeDShapeInfo&gt;&lt;uuid val=&quot;{BF4A0D36-C8B1-4803-BD21-108878CB7F57}&quot;/&gt;&lt;isInvalidForFieldText val=&quot;0&quot;/&gt;&lt;Image&gt;&lt;filename val=&quot;C:\Users\edarrow\AppData\Local\Temp\PR\data\asimages\{BF4A0D36-C8B1-4803-BD21-108878CB7F57}.png&quot;/&gt;&lt;left val=&quot;56&quot;/&gt;&lt;top val=&quot;126&quot;/&gt;&lt;width val=&quot;90&quot;/&gt;&lt;height val=&quot;60&quot;/&gt;&lt;hasText val=&quot;1&quot;/&gt;&lt;/Image&gt;&lt;/ThreeDShapeInfo&gt;"/>
</p:tagLst>
</file>

<file path=ppt/tags/tag397.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5.wav"/>
  <p:tag name="PPSNARRATION" val="47,2033556390,F:\Final Training Presentations\STDMOD100-Gas-Theory\STCMOD100-Gas-Theory_pptx\Media.ppcx"/>
  <p:tag name="HTML_SHAPEINFO" val="&lt;SlideThumbPath val=&quot;Slide55.PNG&quot;/&gt;"/>
</p:tagLst>
</file>

<file path=ppt/tags/tag3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D6C3FF4-8C96-4BBB-92CC-AC9AF426645C}_55.png&quot;/&gt;&lt;left val=&quot;37&quot;/&gt;&lt;top val=&quot;123&quot;/&gt;&lt;width val=&quot;653&quot;/&gt;&lt;height val=&quot;335&quot;/&gt;&lt;hasText val=&quot;1&quot;/&gt;&lt;/Image&gt;&lt;/ThreeDShapeInfo&gt;"/>
  <p:tag name="PRESENTER_SHAPETEXTINFO" val="&lt;ShapeTextInfo&gt;&lt;TableIndex row=&quot;-1&quot; col=&quot;-1&quot;&gt;&lt;linesCount val=&quot;7&quot;/&gt;&lt;lineCharCount val=&quot;66&quot;/&gt;&lt;lineCharCount val=&quot;33&quot;/&gt;&lt;lineCharCount val=&quot;55&quot;/&gt;&lt;lineCharCount val=&quot;34&quot;/&gt;&lt;lineCharCount val=&quot;30&quot;/&gt;&lt;lineCharCount val=&quot;29&quot;/&gt;&lt;lineCharCount val=&quot;35&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6CDFB4D-B814-4F02-9173-B1AACBEBCAF2}_55.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BFA1377-0F2F-413A-A040-F7E3B13E925B}_7.png&quot;/&gt;&lt;left val=&quot;31&quot;/&gt;&lt;top val=&quot;123&quot;/&gt;&lt;width val=&quot;653&quot;/&gt;&lt;height val=&quot;313&quot;/&gt;&lt;hasText val=&quot;1&quot;/&gt;&lt;/Image&gt;&lt;/ThreeDShapeInfo&gt;"/>
  <p:tag name="PRESENTER_SHAPETEXTINFO" val="&lt;ShapeTextInfo&gt;&lt;TableIndex row=&quot;-1&quot; col=&quot;-1&quot;&gt;&lt;linesCount val=&quot;7&quot;/&gt;&lt;lineCharCount val=&quot;22&quot;/&gt;&lt;lineCharCount val=&quot;20&quot;/&gt;&lt;lineCharCount val=&quot;29&quot;/&gt;&lt;lineCharCount val=&quot;50&quot;/&gt;&lt;lineCharCount val=&quot;46&quot;/&gt;&lt;lineCharCount val=&quot;42&quot;/&gt;&lt;lineCharCount val=&quot;53&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5F96E6E-5783-442E-9A6F-D170091CC53F}_55.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26E982-0592-445C-802A-5D721F5D85B3}&quot;/&gt;&lt;isInvalidForFieldText val=&quot;0&quot;/&gt;&lt;Image&gt;&lt;filename val=&quot;C:\Users\edarrow\AppData\Local\Temp\PR\data\asimages\{7926E982-0592-445C-802A-5D721F5D85B3}_55.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4&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93AC81C-359F-4CA9-99A3-5AAE65DB30D3}_55.png&quot;/&gt;&lt;left val=&quot;534&quot;/&gt;&lt;top val=&quot;423&quot;/&gt;&lt;width val=&quot;93&quot;/&gt;&lt;height val=&quot;44&quot;/&gt;&lt;hasText val=&quot;1&quot;/&gt;&lt;/Image&gt;&lt;/ThreeDShapeInfo&gt;"/>
  <p:tag name="PRESENTER_SHAPETEXTINFO" val="&lt;ShapeTextInfo&gt;&lt;TableIndex row=&quot;-1&quot; col=&quot;-1&quot;&gt;&lt;linesCount val=&quot;1&quot;/&gt;&lt;lineCharCount val=&quot;4&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6A8A78-F3A1-4551-A8EA-982A95B3B52D}&quot;/&gt;&lt;isInvalidForFieldText val=&quot;0&quot;/&gt;&lt;Image&gt;&lt;filename val=&quot;C:\Users\edarrow\AppData\Local\Temp\PR\data\asimages\{3E6A8A78-F3A1-4551-A8EA-982A95B3B52D}_55.png&quot;/&gt;&lt;left val=&quot;435&quot;/&gt;&lt;top val=&quot;360&quot;/&gt;&lt;width val=&quot;147&quot;/&gt;&lt;height val=&quot;83&quot;/&gt;&lt;hasText val=&quot;1&quot;/&gt;&lt;/Image&gt;&lt;/ThreeDShapeInfo&gt;"/>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3DCB8D1-4BF2-4C08-9083-44646874BEF7}_55.png&quot;/&gt;&lt;left val=&quot;444&quot;/&gt;&lt;top val=&quot;373&quot;/&gt;&lt;width val=&quot;111&quot;/&gt;&lt;height val=&quot;43&quot;/&gt;&lt;hasText val=&quot;1&quot;/&gt;&lt;/Image&gt;&lt;/ThreeDShapeInfo&gt;"/>
  <p:tag name="PRESENTER_SHAPETEXTINFO" val="&lt;ShapeTextInfo&gt;&lt;TableIndex row=&quot;-1&quot; col=&quot;-1&quot;&gt;&lt;linesCount val=&quot;1&quot;/&gt;&lt;lineCharCount val=&quot;9&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6.wav"/>
  <p:tag name="PPSNARRATION" val="48,2033556390,F:\Final Training Presentations\STDMOD100-Gas-Theory\STCMOD100-Gas-Theory_pptx\Media.ppcx"/>
  <p:tag name="HTML_SHAPEINFO" val="&lt;SlideThumbPath val=&quot;Slide56.PNG&quot;/&gt;"/>
</p:tagLst>
</file>

<file path=ppt/tags/tag4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01C25C7-1FB9-4B59-BF37-B7A1294CE74B}_56.png&quot;/&gt;&lt;left val=&quot;31&quot;/&gt;&lt;top val=&quot;123&quot;/&gt;&lt;width val=&quot;660&quot;/&gt;&lt;height val=&quot;223&quot;/&gt;&lt;hasText val=&quot;1&quot;/&gt;&lt;/Image&gt;&lt;/ThreeDShapeInfo&gt;"/>
  <p:tag name="PRESENTER_SHAPETEXTINFO" val="&lt;ShapeTextInfo&gt;&lt;TableIndex row=&quot;-1&quot; col=&quot;-1&quot;&gt;&lt;linesCount val=&quot;7&quot;/&gt;&lt;lineCharCount val=&quot;69&quot;/&gt;&lt;lineCharCount val=&quot;24&quot;/&gt;&lt;lineCharCount val=&quot;70&quot;/&gt;&lt;lineCharCount val=&quot;17&quot;/&gt;&lt;lineCharCount val=&quot;62&quot;/&gt;&lt;lineCharCount val=&quot;61&quot;/&gt;&lt;lineCharCount val=&quot;24&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259E96A-B7B3-48D9-9F6F-8C50BA63B982}_56.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F972DBB-F2E7-4E63-8E1E-AAF158CEEB7E}_56.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F3CF854-01A9-4FBE-B304-7F8E48BE5A14}_7.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E37CE1-AE38-40A1-8E99-2673B615A791}&quot;/&gt;&lt;isInvalidForFieldText val=&quot;0&quot;/&gt;&lt;Image&gt;&lt;filename val=&quot;C:\Users\edarrow\AppData\Local\Temp\PR\data\asimages\{26E37CE1-AE38-40A1-8E99-2673B615A791}_56.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6&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AEEE1EC-6544-482F-A7D1-1BBCA42A8DEA}_56.png&quot;/&gt;&lt;left val=&quot;534&quot;/&gt;&lt;top val=&quot;423&quot;/&gt;&lt;width val=&quot;93&quot;/&gt;&lt;height val=&quot;44&quot;/&gt;&lt;hasText val=&quot;1&quot;/&gt;&lt;/Image&gt;&lt;/ThreeDShapeInfo&gt;"/>
  <p:tag name="PRESENTER_SHAPETEXTINFO" val="&lt;ShapeTextInfo&gt;&lt;TableIndex row=&quot;-1&quot; col=&quot;-1&quot;&gt;&lt;linesCount val=&quot;1&quot;/&gt;&lt;lineCharCount val=&quot;4&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7B2074-DBE6-45E9-861B-04754B6DD43C}&quot;/&gt;&lt;isInvalidForFieldText val=&quot;0&quot;/&gt;&lt;Image&gt;&lt;filename val=&quot;C:\Users\edarrow\AppData\Local\Temp\PR\data\asimages\{0B7B2074-DBE6-45E9-861B-04754B6DD43C}_56.png&quot;/&gt;&lt;left val=&quot;471&quot;/&gt;&lt;top val=&quot;351&quot;/&gt;&lt;width val=&quot;90&quot;/&gt;&lt;height val=&quot;51&quot;/&gt;&lt;hasText val=&quot;1&quot;/&gt;&lt;/Image&gt;&lt;/ThreeDShapeInfo&gt;"/>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EBDAC61-F6B7-43CF-9168-ACD427E7B9AC}_56.png&quot;/&gt;&lt;left val=&quot;482&quot;/&gt;&lt;top val=&quot;354&quot;/&gt;&lt;width val=&quot;48&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B5A918-1472-48E5-ADF9-FEC0C01F6F23}&quot;/&gt;&lt;isInvalidForFieldText val=&quot;0&quot;/&gt;&lt;Image&gt;&lt;filename val=&quot;C:\Users\edarrow\AppData\Local\Temp\PR\data\asimages\{6BB5A918-1472-48E5-ADF9-FEC0C01F6F23}_56.png&quot;/&gt;&lt;left val=&quot;455&quot;/&gt;&lt;top val=&quot;417&quot;/&gt;&lt;width val=&quot;91&quot;/&gt;&lt;height val=&quot;51&quot;/&gt;&lt;hasText val=&quot;1&quot;/&gt;&lt;/Image&gt;&lt;/ThreeDShapeInfo&gt;"/>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3D2CC73-994C-4C76-815A-8424AF348A7F}_56.png&quot;/&gt;&lt;left val=&quot;466&quot;/&gt;&lt;top val=&quot;420&quot;/&gt;&lt;width val=&quot;45&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B68BDF-E619-4001-9B21-3F45D2AD29D3}&quot;/&gt;&lt;isInvalidForFieldText val=&quot;0&quot;/&gt;&lt;Image&gt;&lt;filename val=&quot;C:\Users\edarrow\AppData\Local\Temp\PR\data\asimages\{A0B68BDF-E619-4001-9B21-3F45D2AD29D3}_56.png&quot;/&gt;&lt;left val=&quot;462&quot;/&gt;&lt;top val=&quot;384&quot;/&gt;&lt;width val=&quot;91&quot;/&gt;&lt;height val=&quot;51&quot;/&gt;&lt;hasText val=&quot;1&quot;/&gt;&lt;/Image&gt;&lt;/ThreeDShapeInfo&gt;"/>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4D8708C-A116-4859-BC4B-218A36EB0A35}_56.png&quot;/&gt;&lt;left val=&quot;474&quot;/&gt;&lt;top val=&quot;387&quot;/&gt;&lt;width val=&quot;49&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57.wav"/>
  <p:tag name="PPSNARRATION" val="49,2033556390,F:\Final Training Presentations\STDMOD100-Gas-Theory\STCMOD100-Gas-Theory_pptx\Media.ppcx"/>
  <p:tag name="HTML_SHAPEINFO" val="&lt;SlideThumbPath val=&quot;Slide57.PNG&quot;/&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99B4885-CA07-4065-9A6F-FBC61D957AB5}_7.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289F0CA-F6D4-4C57-9DC9-872C626A96FE}_57.png&quot;/&gt;&lt;left val=&quot;31&quot;/&gt;&lt;top val=&quot;123&quot;/&gt;&lt;width val=&quot;428&quot;/&gt;&lt;height val=&quot;311&quot;/&gt;&lt;hasText val=&quot;1&quot;/&gt;&lt;/Image&gt;&lt;/ThreeDShapeInfo&gt;"/>
  <p:tag name="PRESENTER_SHAPETEXTINFO" val="&lt;ShapeTextInfo&gt;&lt;TableIndex row=&quot;-1&quot; col=&quot;-1&quot;&gt;&lt;linesCount val=&quot;9&quot;/&gt;&lt;lineCharCount val=&quot;42&quot;/&gt;&lt;lineCharCount val=&quot;18&quot;/&gt;&lt;lineCharCount val=&quot;42&quot;/&gt;&lt;lineCharCount val=&quot;38&quot;/&gt;&lt;lineCharCount val=&quot;31&quot;/&gt;&lt;lineCharCount val=&quot;24&quot;/&gt;&lt;lineCharCount val=&quot;22&quot;/&gt;&lt;lineCharCount val=&quot;19&quot;/&gt;&lt;lineCharCount val=&quot;18&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FEFF151-DFEF-458B-864E-4A6A247C0480}_57.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DCB7035-42B4-43ED-9718-1C836A9DC2E7}_57.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064478-00EA-42F2-AD04-5C26FD89DE75}&quot;/&gt;&lt;isInvalidForFieldText val=&quot;0&quot;/&gt;&lt;Image&gt;&lt;filename val=&quot;C:\Users\edarrow\AppData\Local\Temp\PR\data\asimages\{55064478-00EA-42F2-AD04-5C26FD89DE75}_57.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35&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A6D0699-BA4F-4DE5-B1C0-A3EDAF9680BF}_57.png&quot;/&gt;&lt;left val=&quot;398&quot;/&gt;&lt;top val=&quot;252&quot;/&gt;&lt;width val=&quot;189&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A3B7994-1839-4C3B-BD43-B00DBDA58C8A}_57.png&quot;/&gt;&lt;left val=&quot;506&quot;/&gt;&lt;top val=&quot;146&quot;/&gt;&lt;width val=&quot;167&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CB105CF-6E00-4E32-8E49-B60E9B151D1B}_57.png&quot;/&gt;&lt;left val=&quot;507&quot;/&gt;&lt;top val=&quot;355&quot;/&gt;&lt;width val=&quot;154&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08F4E9E-C8D2-4A39-B8C0-993B5B54F7B2}_57.png&quot;/&gt;&lt;left val=&quot;506&quot;/&gt;&lt;top val=&quot;189&quot;/&gt;&lt;width val=&quot;160&quot;/&gt;&lt;height val=&quot;34&quot;/&gt;&lt;hasText val=&quot;1&quot;/&gt;&lt;/Image&gt;&lt;/ThreeDShapeInfo&gt;"/>
  <p:tag name="PRESENTER_SHAPETEXTINFO" val="&lt;ShapeTextInfo&gt;&lt;TableIndex row=&quot;-1&quot; col=&quot;-1&quot;&gt;&lt;linesCount val=&quot;1&quot;/&gt;&lt;lineCharCount val=&quot;17&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F7E9220-5DA1-407E-94AA-F0E9248FBCDF}_57.png&quot;/&gt;&lt;left val=&quot;507&quot;/&gt;&lt;top val=&quot;315&quot;/&gt;&lt;width val=&quot;153&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CA0CC5-2F32-4115-9B4F-1F8668E68809}&quot;/&gt;&lt;isInvalidForFieldText val=&quot;0&quot;/&gt;&lt;Image&gt;&lt;filename val=&quot;C:\Users\edarrow\AppData\Local\Temp\PR\data\asimages\{55CA0CC5-2F32-4115-9B4F-1F8668E68809}_7.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28&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60.wav"/>
  <p:tag name="PPSNARRATION" val="50,2033556390,F:\Final Training Presentations\STDMOD100-Gas-Theory\STCMOD100-Gas-Theory_pptx\Media.ppcx"/>
  <p:tag name="HTML_SHAPEINFO" val="&lt;SlideThumbPath val=&quot;Slide60.PNG&quot;/&gt;"/>
</p:tagLst>
</file>

<file path=ppt/tags/tag4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23F63FBC-CFD9-40A3-8295-A734B0240ABB}_60.png&quot;/&gt;&lt;left val=&quot;106&quot;/&gt;&lt;top val=&quot;130&quot;/&gt;&lt;width val=&quot;572&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96A6560-FA42-4DBD-9548-CEC10FCA6DFE}_60.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A87E79D-F99A-41DC-B284-AFF0DEB2B124}_60.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61a.wav"/>
  <p:tag name="PPSNARRATION" val="51,2033556390,F:\Final Training Presentations\STDMOD100-Gas-Theory\STCMOD100-Gas-Theory_pptx\Media.ppcx"/>
  <p:tag name="HTML_SHAPEINFO" val="&lt;SlideThumbPath val=&quot;Slide61.PNG&quot;/&gt;"/>
</p:tagLst>
</file>

<file path=ppt/tags/tag4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8B9BCE4-5C67-4213-BA11-F2DC0EB87CCA}_61.png&quot;/&gt;&lt;left val=&quot;31&quot;/&gt;&lt;top val=&quot;122&quot;/&gt;&lt;width val=&quot;590&quot;/&gt;&lt;height val=&quot;368&quot;/&gt;&lt;hasText val=&quot;1&quot;/&gt;&lt;/Image&gt;&lt;/ThreeDShapeInfo&gt;"/>
  <p:tag name="PRESENTER_SHAPETEXTINFO" val="&lt;ShapeTextInfo&gt;&lt;TableIndex row=&quot;-1&quot; col=&quot;-1&quot;&gt;&lt;linesCount val=&quot;10&quot;/&gt;&lt;lineCharCount val=&quot;25&quot;/&gt;&lt;lineCharCount val=&quot;69&quot;/&gt;&lt;lineCharCount val=&quot;67&quot;/&gt;&lt;lineCharCount val=&quot;28&quot;/&gt;&lt;lineCharCount val=&quot;52&quot;/&gt;&lt;lineCharCount val=&quot;38&quot;/&gt;&lt;lineCharCount val=&quot;56&quot;/&gt;&lt;lineCharCount val=&quot;60&quot;/&gt;&lt;lineCharCount val=&quot;43&quot;/&gt;&lt;lineCharCount val=&quot;67&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196CE07-D28A-4200-941D-E33323EB0B0F}_61.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71880BF-ED67-4303-A638-4F4B0714143C}_61.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4BEB56-ECD2-4C9E-93B8-6AFA4B449348}&quot;/&gt;&lt;isInvalidForFieldText val=&quot;0&quot;/&gt;&lt;Image&gt;&lt;filename val=&quot;C:\Users\edarrow\AppData\Local\Temp\PR\data\asimages\{B14BEB56-ECD2-4C9E-93B8-6AFA4B449348}_61.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7&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 name="PPSNARRATIONPROPS" val="F:\STDMOD100-Gas-Theory\audio\STCMOD100-Slide 63.wav"/>
  <p:tag name="PPSNARRATION" val="52,2033556390,F:\Final Training Presentations\STDMOD100-Gas-Theory\STCMOD100-Gas-Theory_pptx\Media.ppcx"/>
  <p:tag name="HTML_SHAPEINFO" val="&lt;SlideThumbPath val=&quot;Slide63.PNG&quot;/&gt;"/>
</p:tagLst>
</file>

<file path=ppt/tags/tag44.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8.wav"/>
  <p:tag name="PPSNARRATION" val="8,2033556390,F:\Final Training Presentations\STDMOD100-Gas-Theory\STCMOD100-Gas-Theory_pptx\Media.ppcx"/>
  <p:tag name="HTML_SHAPEINFO" val="&lt;SlideThumbPath val=&quot;Slide8.PNG&quot;/&gt;"/>
</p:tagLst>
</file>

<file path=ppt/tags/tag4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2A74A7E-AA1C-492A-A89B-2D19434A3FA9}_63.png&quot;/&gt;&lt;left val=&quot;106&quot;/&gt;&lt;top val=&quot;130&quot;/&gt;&lt;width val=&quot;572&quot;/&gt;&lt;height val=&quot;94&quot;/&gt;&lt;hasText val=&quot;1&quot;/&gt;&lt;/Image&gt;&lt;/ThreeDShapeInfo&gt;"/>
  <p:tag name="PRESENTER_SHAPETEXTINFO" val="&lt;ShapeTextInfo&gt;&lt;TableIndex row=&quot;-1&quot; col=&quot;-1&quot;&gt;&lt;linesCount val=&quot;1&quot;/&gt;&lt;lineCharCount val=&quot;6&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D3FA793-EDDB-424E-A3C4-472350396166}_63.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1043DB5-CF8F-431D-B7C4-E9AF961EDE30}_63.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64.wav"/>
  <p:tag name="PPSNARRATION" val="53,2033556390,F:\Final Training Presentations\STDMOD100-Gas-Theory\STCMOD100-Gas-Theory_pptx\Media.ppcx"/>
  <p:tag name="HTML_SHAPEINFO" val="&lt;SlideThumbPath val=&quot;Slide64.PNG&quot;/&gt;"/>
</p:tagLst>
</file>

<file path=ppt/tags/tag4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9AE33CB7-E138-4851-AD9A-8B53512FDADC}_64.png&quot;/&gt;&lt;left val=&quot;30&quot;/&gt;&lt;top val=&quot;123&quot;/&gt;&lt;width val=&quot;625&quot;/&gt;&lt;height val=&quot;72&quot;/&gt;&lt;hasText val=&quot;1&quot;/&gt;&lt;/Image&gt;&lt;/ThreeDShapeInfo&gt;"/>
  <p:tag name="PRESENTER_SHAPETEXTINFO" val="&lt;ShapeTextInfo&gt;&lt;TableIndex row=&quot;-1&quot; col=&quot;-1&quot;&gt;&lt;linesCount val=&quot;2&quot;/&gt;&lt;lineCharCount val=&quot;52&quot;/&gt;&lt;lineCharCount val=&quot;24&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2F14560-9BE2-4A10-9276-4BFC18102D07}_64.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00275CC-3D11-4B05-A07C-52DDE7CFF04E}_64.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11C1F4-51DF-42E3-BF36-3A92B1B653E4}&quot;/&gt;&lt;isInvalidForFieldText val=&quot;0&quot;/&gt;&lt;Image&gt;&lt;filename val=&quot;C:\Users\edarrow\AppData\Local\Temp\PR\data\asimages\{F611C1F4-51DF-42E3-BF36-3A92B1B653E4}_64.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6&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C6F0269-543C-44A4-B43B-438ADEC8AF4B}_64.png&quot;/&gt;&lt;left val=&quot;99&quot;/&gt;&lt;top val=&quot;471&quot;/&gt;&lt;width val=&quot;500&quot;/&gt;&lt;height val=&quot;24&quot;/&gt;&lt;hasText val=&quot;1&quot;/&gt;&lt;/Image&gt;&lt;/ThreeDShapeInfo&gt;"/>
  <p:tag name="PRESENTER_SHAPETEXTINFO" val="&lt;ShapeTextInfo&gt;&lt;TableIndex row=&quot;-1&quot; col=&quot;-1&quot;&gt;&lt;linesCount val=&quot;1&quot;/&gt;&lt;lineCharCount val=&quot;84&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 name="PPSNARRATIONPROPS" val="F:\STDMOD100-Gas-Theory\audio\STCMOD100-Slide 65.wav"/>
  <p:tag name="PPSNARRATION" val="54,2033556390,F:\Final Training Presentations\STDMOD100-Gas-Theory\STCMOD100-Gas-Theory_pptx\Media.ppcx"/>
  <p:tag name="HTML_SHAPEINFO" val="&lt;SlideThumbPath val=&quot;Slide65.PNG&quot;/&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C62365D-F2B0-467F-BEF2-A7F330FD68CB}_8.png&quot;/&gt;&lt;left val=&quot;31&quot;/&gt;&lt;top val=&quot;123&quot;/&gt;&lt;width val=&quot;661&quot;/&gt;&lt;height val=&quot;131&quot;/&gt;&lt;hasText val=&quot;1&quot;/&gt;&lt;/Image&gt;&lt;/ThreeDShapeInfo&gt;"/>
  <p:tag name="PRESENTER_SHAPETEXTINFO" val="&lt;ShapeTextInfo&gt;&lt;TableIndex row=&quot;-1&quot; col=&quot;-1&quot;&gt;&lt;linesCount val=&quot;3&quot;/&gt;&lt;lineCharCount val=&quot;62&quot;/&gt;&lt;lineCharCount val=&quot;37&quot;/&gt;&lt;lineCharCount val=&quot;27&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EEF169C-AD14-4819-8F37-23D8A714CC2D}_65.png&quot;/&gt;&lt;left val=&quot;36&quot;/&gt;&lt;top val=&quot;120&quot;/&gt;&lt;width val=&quot;649&quot;/&gt;&lt;height val=&quot;362&quot;/&gt;&lt;hasText val=&quot;1&quot;/&gt;&lt;/Image&gt;&lt;/ThreeDShapeInfo&gt;"/>
  <p:tag name="PRESENTER_SHAPETEXTINFO" val="&lt;ShapeTextInfo&gt;&lt;TableIndex row=&quot;-1&quot; col=&quot;-1&quot;&gt;&lt;linesCount val=&quot;9&quot;/&gt;&lt;lineCharCount val=&quot;24&quot;/&gt;&lt;lineCharCount val=&quot;19&quot;/&gt;&lt;lineCharCount val=&quot;1&quot;/&gt;&lt;lineCharCount val=&quot;1&quot;/&gt;&lt;lineCharCount val=&quot;30&quot;/&gt;&lt;lineCharCount val=&quot;40&quot;/&gt;&lt;lineCharCount val=&quot;1&quot;/&gt;&lt;lineCharCount val=&quot;1&quot;/&gt;&lt;lineCharCount val=&quot;1&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76666DA-FEED-48D9-B756-1B4ADB9AE68E}_65.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86F53AA-CDCC-4A24-81F1-A798C6141ADE}_65.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160B1B-458E-4D75-A2E1-3D876BD8FE76}&quot;/&gt;&lt;isInvalidForFieldText val=&quot;0&quot;/&gt;&lt;Image&gt;&lt;filename val=&quot;C:\Users\edarrow\AppData\Local\Temp\PR\data\asimages\{57160B1B-458E-4D75-A2E1-3D876BD8FE76}_65.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6D167F0E-9F3C-4A73-ABF3-D2B3783FC370}_8.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2B3B609-07C1-45F4-93A8-9B718D07E24E}_8.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AF96B3-5CC0-4202-822B-43BACFC1370F}&quot;/&gt;&lt;isInvalidForFieldText val=&quot;0&quot;/&gt;&lt;Image&gt;&lt;filename val=&quot;C:\Users\edarrow\AppData\Local\Temp\PR\data\asimages\{FCAF96B3-5CC0-4202-822B-43BACFC1370F}_8.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1C982FC6-5EEB-41C7-9713-E03D4BC8A753}_8.png&quot;/&gt;&lt;left val=&quot;195&quot;/&gt;&lt;top val=&quot;362&quot;/&gt;&lt;width val=&quot;65&quot;/&gt;&lt;height val=&quot;34&quot;/&gt;&lt;hasText val=&quot;1&quot;/&gt;&lt;/Image&gt;&lt;/ThreeDShapeInfo&gt;"/>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BBD0520-D8B7-49B3-BEA5-DB5CED9B5614}_16.png&quot;/&gt;&lt;left val=&quot;578&quot;/&gt;&lt;top val=&quot;504&quot;/&gt;&lt;width val=&quot;78&quot;/&gt;&lt;height val=&quot;30&quot;/&gt;&lt;hasText val=&quot;1&quot;/&gt;&lt;/Image&gt;&lt;/ThreeDShapeInfo&gt;"/>
  <p:tag name="PRESENTER_SHAPETEXTINFO" val="&lt;ShapeTextInfo&gt;&lt;TableIndex row=&quot;-1&quot; col=&quot;-1&quot;&gt;&lt;linesCount val=&quot;1&quot;/&gt;&lt;lineCharCount val=&quot;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5EDEFCF-7C07-487A-BA5B-B7AE48575C76}_8.png&quot;/&gt;&lt;left val=&quot;309&quot;/&gt;&lt;top val=&quot;339&quot;/&gt;&lt;width val=&quot;102&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0393980-AC0C-4326-883C-40E3F525ECFF}&quot;/&gt;&lt;isInvalidForFieldText val=&quot;1&quot;/&gt;&lt;Image&gt;&lt;filename val=&quot;C:\Users\edarrow\AppData\Local\Temp\PR\data\asimages\{80393980-AC0C-4326-883C-40E3F525ECFF}_8_S.png&quot;/&gt;&lt;left val=&quot;308&quot;/&gt;&lt;top val=&quot;467&quot;/&gt;&lt;width val=&quot;104&quot;/&gt;&lt;height val=&quot;11&quot;/&gt;&lt;hasText val=&quot;0&quot;/&gt;&lt;/Image&gt;&lt;Image&gt;&lt;filename val=&quot;C:\Users\edarrow\AppData\Local\Temp\PR\data\asimages\{80393980-AC0C-4326-883C-40E3F525ECFF}_8_T.png&quot;/&gt;&lt;left val=&quot;308&quot;/&gt;&lt;top val=&quot;468&quot;/&gt;&lt;width val=&quot;102&quot;/&gt;&lt;height val=&quot;10&quot;/&gt;&lt;hasText val=&quot;1&quot;/&gt;&lt;/Image&gt;&lt;/ThreeDShapeInfo&gt;"/>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F2C45A-B771-41F2-BAC9-623F66D58B4A}&quot;/&gt;&lt;isInvalidForFieldText val=&quot;1&quot;/&gt;&lt;Image&gt;&lt;filename val=&quot;C:\Users\edarrow\AppData\Local\Temp\PR\data\asimages\{DAF2C45A-B771-41F2-BAC9-623F66D58B4A}_8_S.png&quot;/&gt;&lt;left val=&quot;308&quot;/&gt;&lt;top val=&quot;317&quot;/&gt;&lt;width val=&quot;105&quot;/&gt;&lt;height val=&quot;11&quot;/&gt;&lt;hasText val=&quot;0&quot;/&gt;&lt;/Image&gt;&lt;Image&gt;&lt;filename val=&quot;C:\Users\edarrow\AppData\Local\Temp\PR\data\asimages\{DAF2C45A-B771-41F2-BAC9-623F66D58B4A}_8_T.png&quot;/&gt;&lt;left val=&quot;308&quot;/&gt;&lt;top val=&quot;318&quot;/&gt;&lt;width val=&quot;104&quot;/&gt;&lt;height val=&quot;10&quot;/&gt;&lt;hasText val=&quot;1&quot;/&gt;&lt;/Image&gt;&lt;/ThreeDShapeInfo&gt;"/>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CF261F2E-482B-4395-AC53-F2A99BB94F62}_8.png&quot;/&gt;&lt;left val=&quot;511&quot;/&gt;&lt;top val=&quot;373&quot;/&gt;&lt;width val=&quot;157&quot;/&gt;&lt;height val=&quot;34&quot;/&gt;&lt;hasText val=&quot;1&quot;/&gt;&lt;/Image&gt;&lt;/ThreeDShapeInfo&gt;"/>
  <p:tag name="PRESENTER_SHAPETEXTINFO" val="&lt;ShapeTextInfo&gt;&lt;TableIndex row=&quot;-1&quot; col=&quot;-1&quot;&gt;&lt;linesCount val=&quot;1&quot;/&gt;&lt;lineCharCount val=&quot;1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9.wav"/>
  <p:tag name="PPSNARRATION" val="9,2033556390,F:\Final Training Presentations\STDMOD100-Gas-Theory\STCMOD100-Gas-Theory_pptx\Media.ppcx"/>
  <p:tag name="HTML_SHAPEINFO" val="&lt;SlideThumbPath val=&quot;Slide9.PNG&quot;/&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8D7723C3-F3C1-4412-8C43-9A7F4A525F6D}_9.png&quot;/&gt;&lt;left val=&quot;31&quot;/&gt;&lt;top val=&quot;123&quot;/&gt;&lt;width val=&quot;661&quot;/&gt;&lt;height val=&quot;187&quot;/&gt;&lt;hasText val=&quot;1&quot;/&gt;&lt;/Image&gt;&lt;/ThreeDShapeInfo&gt;"/>
  <p:tag name="PRESENTER_SHAPETEXTINFO" val="&lt;ShapeTextInfo&gt;&lt;TableIndex row=&quot;-1&quot; col=&quot;-1&quot;&gt;&lt;linesCount val=&quot;5&quot;/&gt;&lt;lineCharCount val=&quot;52&quot;/&gt;&lt;lineCharCount val=&quot;31&quot;/&gt;&lt;lineCharCount val=&quot;40&quot;/&gt;&lt;lineCharCount val=&quot;36&quot;/&gt;&lt;lineCharCount val=&quot;6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31986A4-6D20-4F93-B957-739D7217D6BD}_9.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0CB0E36E-7065-4F43-9475-3BD84EB524D5}_9.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7783DA-BDEB-43B6-89A8-C9194D1C1592}&quot;/&gt;&lt;isInvalidForFieldText val=&quot;0&quot;/&gt;&lt;Image&gt;&lt;filename val=&quot;C:\Users\edarrow\AppData\Local\Temp\PR\data\asimages\{637783DA-BDEB-43B6-89A8-C9194D1C1592}_9.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7B241CC5-FD64-4167-9846-2C72A209587E}_9.png&quot;/&gt;&lt;left val=&quot;195&quot;/&gt;&lt;top val=&quot;362&quot;/&gt;&lt;width val=&quot;65&quot;/&gt;&lt;height val=&quot;34&quot;/&gt;&lt;hasText val=&quot;1&quot;/&gt;&lt;/Image&gt;&lt;/ThreeDShapeInfo&gt;"/>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44CC05AE-92D5-4142-A5F8-A0F76FDA4FE6}_9.png&quot;/&gt;&lt;left val=&quot;309&quot;/&gt;&lt;top val=&quot;339&quot;/&gt;&lt;width val=&quot;102&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40D21D-032A-4510-8EA5-6FB4B6471402}&quot;/&gt;&lt;isInvalidForFieldText val=&quot;1&quot;/&gt;&lt;Image&gt;&lt;filename val=&quot;C:\Users\edarrow\AppData\Local\Temp\PR\data\asimages\{B540D21D-032A-4510-8EA5-6FB4B6471402}_9_S.png&quot;/&gt;&lt;left val=&quot;321&quot;/&gt;&lt;top val=&quot;468&quot;/&gt;&lt;width val=&quot;79&quot;/&gt;&lt;height val=&quot;10&quot;/&gt;&lt;hasText val=&quot;0&quot;/&gt;&lt;/Image&gt;&lt;Image&gt;&lt;filename val=&quot;C:\Users\edarrow\AppData\Local\Temp\PR\data\asimages\{B540D21D-032A-4510-8EA5-6FB4B6471402}_9_T.png&quot;/&gt;&lt;left val=&quot;321&quot;/&gt;&lt;top val=&quot;468&quot;/&gt;&lt;width val=&quot;79&quot;/&gt;&lt;height val=&quot;9&quot;/&gt;&lt;hasText val=&quot;1&quot;/&gt;&lt;/Image&gt;&lt;/ThreeDShapeInfo&gt;"/>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034001-833E-4C86-BA5A-9DEF353B7AF6}&quot;/&gt;&lt;isInvalidForFieldText val=&quot;1&quot;/&gt;&lt;Image&gt;&lt;filename val=&quot;C:\Users\edarrow\AppData\Local\Temp\PR\data\asimages\{E9034001-833E-4C86-BA5A-9DEF353B7AF6}_9_S.png&quot;/&gt;&lt;left val=&quot;308&quot;/&gt;&lt;top val=&quot;467&quot;/&gt;&lt;width val=&quot;104&quot;/&gt;&lt;height val=&quot;11&quot;/&gt;&lt;hasText val=&quot;0&quot;/&gt;&lt;/Image&gt;&lt;Image&gt;&lt;filename val=&quot;C:\Users\edarrow\AppData\Local\Temp\PR\data\asimages\{E9034001-833E-4C86-BA5A-9DEF353B7AF6}_9_T.png&quot;/&gt;&lt;left val=&quot;308&quot;/&gt;&lt;top val=&quot;468&quot;/&gt;&lt;width val=&quot;102&quot;/&gt;&lt;height val=&quot;10&quot;/&gt;&lt;hasText val=&quot;1&quot;/&gt;&lt;/Image&gt;&lt;/ThreeDShapeInfo&gt;"/>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52F3941-4FA3-4217-9C14-43D80505EA21}&quot;/&gt;&lt;isInvalidForFieldText val=&quot;1&quot;/&gt;&lt;Image&gt;&lt;filename val=&quot;C:\Users\edarrow\AppData\Local\Temp\PR\data\asimages\{352F3941-4FA3-4217-9C14-43D80505EA21}_9_S.png&quot;/&gt;&lt;left val=&quot;308&quot;/&gt;&lt;top val=&quot;317&quot;/&gt;&lt;width val=&quot;105&quot;/&gt;&lt;height val=&quot;11&quot;/&gt;&lt;hasText val=&quot;0&quot;/&gt;&lt;/Image&gt;&lt;Image&gt;&lt;filename val=&quot;C:\Users\edarrow\AppData\Local\Temp\PR\data\asimages\{352F3941-4FA3-4217-9C14-43D80505EA21}_9_T.png&quot;/&gt;&lt;left val=&quot;308&quot;/&gt;&lt;top val=&quot;318&quot;/&gt;&lt;width val=&quot;104&quot;/&gt;&lt;height val=&quot;10&quot;/&gt;&lt;hasText val=&quot;1&quot;/&gt;&lt;/Image&gt;&lt;/ThreeDShapeInfo&gt;"/>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348B6186-1B4A-44B4-A78A-2FDDE499DFBD}_9.png&quot;/&gt;&lt;left val=&quot;463&quot;/&gt;&lt;top val=&quot;421&quot;/&gt;&lt;width val=&quot;214&quot;/&gt;&lt;height val=&quot;52&quot;/&gt;&lt;hasText val=&quot;1&quot;/&gt;&lt;/Image&gt;&lt;/ThreeDShapeInfo&gt;"/>
  <p:tag name="PRESENTER_SHAPETEXTINFO" val="&lt;ShapeTextInfo&gt;&lt;TableIndex row=&quot;-1&quot; col=&quot;-1&quot;&gt;&lt;linesCount val=&quot;2&quot;/&gt;&lt;lineCharCount val=&quot;27&quot;/&gt;&lt;lineCharCount val=&quot;24&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PROPS" val="F:\STDMOD100-Gas-Theory\audio\STCMOD100-Slide 10.wav"/>
  <p:tag name="PPSNARRATION" val="10,2033556390,F:\Final Training Presentations\STDMOD100-Gas-Theory\STCMOD100-Gas-Theory_pptx\Media.ppcx"/>
  <p:tag name="HTML_SHAPEINFO" val="&lt;SlideThumbPath val=&quot;Slide10.PNG&quot;/&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4BF91EB-C793-47DC-8969-A15AEE66DF90}_10.png&quot;/&gt;&lt;left val=&quot;31&quot;/&gt;&lt;top val=&quot;123&quot;/&gt;&lt;width val=&quot;661&quot;/&gt;&lt;height val=&quot;183&quot;/&gt;&lt;hasText val=&quot;1&quot;/&gt;&lt;/Image&gt;&lt;/ThreeDShapeInfo&gt;"/>
  <p:tag name="PRESENTER_SHAPETEXTINFO" val="&lt;ShapeTextInfo&gt;&lt;TableIndex row=&quot;-1&quot; col=&quot;-1&quot;&gt;&lt;linesCount val=&quot;4&quot;/&gt;&lt;lineCharCount val=&quot;56&quot;/&gt;&lt;lineCharCount val=&quot;51&quot;/&gt;&lt;lineCharCount val=&quot;80&quot;/&gt;&lt;lineCharCount val=&quot;52&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880E3A4-5F79-49CB-A33F-610FABDEE2B9}_10.png&quot;/&gt;&lt;left val=&quot;109&quot;/&gt;&lt;top val=&quot;504&quot;/&gt;&lt;width val=&quot;495&quot;/&gt;&lt;height val=&quot;30&quot;/&gt;&lt;hasText val=&quot;1&quot;/&gt;&lt;/Image&gt;&lt;/ThreeDShapeInfo&gt;"/>
  <p:tag name="PRESENTER_SHAPETEXTINFO" val="&lt;ShapeTextInfo&gt;&lt;TableIndex row=&quot;-1&quot; col=&quot;-1&quot;&gt;&lt;linesCount val=&quot;1&quot;/&gt;&lt;lineCharCount val=&quot;2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E285C5C6-426D-4B00-B65A-06218E4C9BBC}_10.png&quot;/&gt;&lt;left val=&quot;645&quot;/&gt;&lt;top val=&quot;504&quot;/&gt;&lt;width val=&quot;47&quot;/&gt;&lt;height val=&quot;30&quot;/&gt;&lt;hasText val=&quot;1&quot;/&gt;&lt;/Image&gt;&lt;/ThreeDShapeInfo&gt;"/>
  <p:tag name="PRESENTER_SHAPETEXTINFO" val="&lt;ShapeTextInfo&gt;&lt;TableIndex row=&quot;-1&quot; col=&quot;-1&quot;&gt;&lt;linesCount val=&quot;1&quot;/&gt;&lt;lineCharCount val=&quot;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C4DACC-5456-4AC0-9FB1-026A020730FD}&quot;/&gt;&lt;isInvalidForFieldText val=&quot;0&quot;/&gt;&lt;Image&gt;&lt;filename val=&quot;C:\Users\edarrow\AppData\Local\Temp\PR\data\asimages\{62C4DACC-5456-4AC0-9FB1-026A020730FD}_10.png&quot;/&gt;&lt;left val=&quot;20&quot;/&gt;&lt;top val=&quot;21&quot;/&gt;&lt;width val=&quot;664&quot;/&gt;&lt;height val=&quot;96&quot;/&gt;&lt;hasText val=&quot;1&quot;/&gt;&lt;/Image&gt;&lt;/ThreeDShapeInfo&gt;"/>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520023F6-A9F5-4147-B5EC-3E1B5CEE63B2}_10.png&quot;/&gt;&lt;left val=&quot;195&quot;/&gt;&lt;top val=&quot;362&quot;/&gt;&lt;width val=&quot;65&quot;/&gt;&lt;height val=&quot;34&quot;/&gt;&lt;hasText val=&quot;1&quot;/&gt;&lt;/Image&gt;&lt;/ThreeDShapeInfo&gt;"/>
  <p:tag name="PRESENTER_SHAPETEXTINFO" val="&lt;ShapeTextInfo&gt;&lt;TableIndex row=&quot;-1&quot; col=&quot;-1&quot;&gt;&lt;linesCount val=&quot;1&quot;/&gt;&lt;lineCharCount val=&quot;3&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BEF2B8D6-9917-4CA4-AA10-203F8E7559E0}_10.png&quot;/&gt;&lt;left val=&quot;309&quot;/&gt;&lt;top val=&quot;339&quot;/&gt;&lt;width val=&quot;102&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9D272E86-83B8-4D95-A4AB-C081427D8216}&quot;/&gt;&lt;isInvalidForFieldText val=&quot;1&quot;/&gt;&lt;Image&gt;&lt;filename val=&quot;C:\Users\edarrow\AppData\Local\Temp\PR\data\asimages\{9D272E86-83B8-4D95-A4AB-C081427D8216}_10_S.png&quot;/&gt;&lt;left val=&quot;321&quot;/&gt;&lt;top val=&quot;468&quot;/&gt;&lt;width val=&quot;79&quot;/&gt;&lt;height val=&quot;10&quot;/&gt;&lt;hasText val=&quot;0&quot;/&gt;&lt;/Image&gt;&lt;Image&gt;&lt;filename val=&quot;C:\Users\edarrow\AppData\Local\Temp\PR\data\asimages\{9D272E86-83B8-4D95-A4AB-C081427D8216}_10_T.png&quot;/&gt;&lt;left val=&quot;321&quot;/&gt;&lt;top val=&quot;468&quot;/&gt;&lt;width val=&quot;79&quot;/&gt;&lt;height val=&quot;9&quot;/&gt;&lt;hasText val=&quot;1&quot;/&gt;&lt;/Image&gt;&lt;/ThreeDShapeInfo&gt;"/>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2A101-AE7C-492A-A1B5-C51EC2F204E9}&quot;/&gt;&lt;isInvalidForFieldText val=&quot;1&quot;/&gt;&lt;Image&gt;&lt;filename val=&quot;C:\Users\edarrow\AppData\Local\Temp\PR\data\asimages\{FFA2A101-AE7C-492A-A1B5-C51EC2F204E9}_10_S.png&quot;/&gt;&lt;left val=&quot;308&quot;/&gt;&lt;top val=&quot;467&quot;/&gt;&lt;width val=&quot;104&quot;/&gt;&lt;height val=&quot;11&quot;/&gt;&lt;hasText val=&quot;0&quot;/&gt;&lt;/Image&gt;&lt;Image&gt;&lt;filename val=&quot;C:\Users\edarrow\AppData\Local\Temp\PR\data\asimages\{FFA2A101-AE7C-492A-A1B5-C51EC2F204E9}_10_T.png&quot;/&gt;&lt;left val=&quot;308&quot;/&gt;&lt;top val=&quot;468&quot;/&gt;&lt;width val=&quot;102&quot;/&gt;&lt;height val=&quot;10&quot;/&gt;&lt;hasText val=&quot;1&quot;/&gt;&lt;/Image&gt;&lt;/ThreeDShapeInfo&gt;"/>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06AC408-ADFD-4DA2-8977-039AD74AC7CE}&quot;/&gt;&lt;isInvalidForFieldText val=&quot;1&quot;/&gt;&lt;Image&gt;&lt;filename val=&quot;C:\Users\edarrow\AppData\Local\Temp\PR\data\asimages\{906AC408-ADFD-4DA2-8977-039AD74AC7CE}_10_S.png&quot;/&gt;&lt;left val=&quot;308&quot;/&gt;&lt;top val=&quot;317&quot;/&gt;&lt;width val=&quot;105&quot;/&gt;&lt;height val=&quot;11&quot;/&gt;&lt;hasText val=&quot;0&quot;/&gt;&lt;/Image&gt;&lt;Image&gt;&lt;filename val=&quot;C:\Users\edarrow\AppData\Local\Temp\PR\data\asimages\{906AC408-ADFD-4DA2-8977-039AD74AC7CE}_10_T.png&quot;/&gt;&lt;left val=&quot;308&quot;/&gt;&lt;top val=&quot;318&quot;/&gt;&lt;width val=&quot;104&quot;/&gt;&lt;height val=&quot;10&quot;/&gt;&lt;hasText val=&quot;1&quot;/&gt;&lt;/Image&gt;&lt;/ThreeDShapeInfo&gt;"/>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arrow\AppData\Local\Temp\PR\data\asimages\{D8CD4BB3-6748-4111-A818-4EB113354798}_10.png&quot;/&gt;&lt;left val=&quot;462&quot;/&gt;&lt;top val=&quot;367&quot;/&gt;&lt;width val=&quot;215&quot;/&gt;&lt;height val=&quot;52&quot;/&gt;&lt;hasText val=&quot;1&quot;/&gt;&lt;/Image&gt;&lt;/ThreeDShapeInfo&gt;"/>
  <p:tag name="PRESENTER_SHAPETEXTINFO" val="&lt;ShapeTextInfo&gt;&lt;TableIndex row=&quot;-1&quot; col=&quot;-1&quot;&gt;&lt;linesCount val=&quot;2&quot;/&gt;&lt;lineCharCount val=&quot;23&quot;/&gt;&lt;lineCharCount val=&quot;2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Quiz">
  <a:themeElements>
    <a:clrScheme name="Quiz">
      <a:dk1>
        <a:sysClr val="windowText" lastClr="000000"/>
      </a:dk1>
      <a:lt1>
        <a:sysClr val="window" lastClr="FFFFFF"/>
      </a:lt1>
      <a:dk2>
        <a:srgbClr val="1F497D"/>
      </a:dk2>
      <a:lt2>
        <a:srgbClr val="FFFFFF"/>
      </a:lt2>
      <a:accent1>
        <a:srgbClr val="FFFFFF"/>
      </a:accent1>
      <a:accent2>
        <a:srgbClr val="C0504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iz">
  <a:themeElements>
    <a:clrScheme name="Custom 5">
      <a:dk1>
        <a:sysClr val="windowText" lastClr="000000"/>
      </a:dk1>
      <a:lt1>
        <a:sysClr val="window" lastClr="FFFFFF"/>
      </a:lt1>
      <a:dk2>
        <a:srgbClr val="193157"/>
      </a:dk2>
      <a:lt2>
        <a:srgbClr val="EEECE1"/>
      </a:lt2>
      <a:accent1>
        <a:srgbClr val="FED517"/>
      </a:accent1>
      <a:accent2>
        <a:srgbClr val="487D26"/>
      </a:accent2>
      <a:accent3>
        <a:srgbClr val="B5D7E7"/>
      </a:accent3>
      <a:accent4>
        <a:srgbClr val="DE6224"/>
      </a:accent4>
      <a:accent5>
        <a:srgbClr val="AF0631"/>
      </a:accent5>
      <a:accent6>
        <a:srgbClr val="6314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Quiz Desig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ster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INFICON_PowerPoint_Template_2016</Template>
  <TotalTime>12619</TotalTime>
  <Words>6605</Words>
  <Application>Microsoft Office PowerPoint</Application>
  <PresentationFormat>On-screen Show (4:3)</PresentationFormat>
  <Paragraphs>773</Paragraphs>
  <Slides>53</Slides>
  <Notes>53</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Quiz</vt:lpstr>
      <vt:lpstr>1_Quiz</vt:lpstr>
      <vt:lpstr>1_Quiz Design</vt:lpstr>
      <vt:lpstr>Master Ariel</vt:lpstr>
      <vt:lpstr>LINXON myRGA THEORY AND OPERATION</vt:lpstr>
      <vt:lpstr> PURPOSE</vt:lpstr>
      <vt:lpstr> OBJECTIVES</vt:lpstr>
      <vt:lpstr> OUTLINE </vt:lpstr>
      <vt:lpstr>PowerPoint Presentation</vt:lpstr>
      <vt:lpstr> THREE BASIC STATES OF MATTER</vt:lpstr>
      <vt:lpstr> SOLID</vt:lpstr>
      <vt:lpstr> LIQUID</vt:lpstr>
      <vt:lpstr>GAS</vt:lpstr>
      <vt:lpstr>GAS NUMBERS ARE SMALL AND NUMEROUS</vt:lpstr>
      <vt:lpstr>GAS - A MIXTURE OF GASES</vt:lpstr>
      <vt:lpstr>PowerPoint Presentation</vt:lpstr>
      <vt:lpstr>ATOMS</vt:lpstr>
      <vt:lpstr>SUBATOMIC PARTICLES </vt:lpstr>
      <vt:lpstr>PowerPoint Presentation</vt:lpstr>
      <vt:lpstr>MASS - AMOUNT OF MATERIAL</vt:lpstr>
      <vt:lpstr>MASS AND WEIGHT</vt:lpstr>
      <vt:lpstr>MASS AND INTERTIA</vt:lpstr>
      <vt:lpstr>MASS AND RESONANT FREQUENCY</vt:lpstr>
      <vt:lpstr>MASS AND SUBATOMIC PARTICLES –  ATOMIC MASS UNIT</vt:lpstr>
      <vt:lpstr>ATOMIC MASS</vt:lpstr>
      <vt:lpstr>MASS NUMBER</vt:lpstr>
      <vt:lpstr>PowerPoint Presentation</vt:lpstr>
      <vt:lpstr>ELECTRIC CHARGE</vt:lpstr>
      <vt:lpstr>ELECTRIC CHARGE OF  SUBATOMIC PARTICLES</vt:lpstr>
      <vt:lpstr>ELECTRIC CHARGE OF  SUBATOMIC PARTICLES</vt:lpstr>
      <vt:lpstr>NET CHARGE OF A PARTICLE</vt:lpstr>
      <vt:lpstr>CHARGE NUMBER (z)</vt:lpstr>
      <vt:lpstr>ION – A CHARGED PARTICLE</vt:lpstr>
      <vt:lpstr>PowerPoint Presentation</vt:lpstr>
      <vt:lpstr>ELEMENTS</vt:lpstr>
      <vt:lpstr>ATOMIC NUMBER</vt:lpstr>
      <vt:lpstr>ATOMIC NUMBER – DIFFERENT FROM ATOMIC MASS AND MASS NUMBER</vt:lpstr>
      <vt:lpstr>HYDROGEN-1 ATOM (PROTIUM)</vt:lpstr>
      <vt:lpstr>CARBON-12 ATOM</vt:lpstr>
      <vt:lpstr>ISOTOPES</vt:lpstr>
      <vt:lpstr>ISOTOPE RELATIVE ABUNDANCE</vt:lpstr>
      <vt:lpstr>PERIODIC TABLE OF ELEMENTS</vt:lpstr>
      <vt:lpstr>PowerPoint Presentation</vt:lpstr>
      <vt:lpstr>WHAT IS A MOLECULE?</vt:lpstr>
      <vt:lpstr>WATER MOLECULE</vt:lpstr>
      <vt:lpstr>IONS FORMED FROM MOLECULES</vt:lpstr>
      <vt:lpstr>PowerPoint Presentation</vt:lpstr>
      <vt:lpstr>GAS PRESSURE – FORCE PER UNIT AREA</vt:lpstr>
      <vt:lpstr>GAS PRESSURE – AMOUNT OF GAS</vt:lpstr>
      <vt:lpstr>TOTAL PRESSURE</vt:lpstr>
      <vt:lpstr>PARTIAL PRESSURE</vt:lpstr>
      <vt:lpstr>TOTAL PRESSURE AND PARTIAL PRESSURE</vt:lpstr>
      <vt:lpstr>PowerPoint Presentation</vt:lpstr>
      <vt:lpstr>GAS CONNECTION</vt:lpstr>
      <vt:lpstr>PowerPoint Presentation</vt:lpstr>
      <vt:lpstr>VACUUM</vt:lpstr>
      <vt:lpstr>THANK YOU!</vt:lpstr>
    </vt:vector>
  </TitlesOfParts>
  <Company>Inficon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1-line Title goes here</dc:title>
  <dc:creator>Jerry Parton</dc:creator>
  <cp:lastModifiedBy>Eddie Rizzo</cp:lastModifiedBy>
  <cp:revision>820</cp:revision>
  <cp:lastPrinted>2017-05-31T18:30:38Z</cp:lastPrinted>
  <dcterms:created xsi:type="dcterms:W3CDTF">2016-06-20T19:00:13Z</dcterms:created>
  <dcterms:modified xsi:type="dcterms:W3CDTF">2019-12-03T20:12:12Z</dcterms:modified>
</cp:coreProperties>
</file>